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64"/>
  </p:notesMasterIdLst>
  <p:sldIdLst>
    <p:sldId id="256" r:id="rId4"/>
    <p:sldId id="305" r:id="rId5"/>
    <p:sldId id="343" r:id="rId6"/>
    <p:sldId id="306" r:id="rId7"/>
    <p:sldId id="377" r:id="rId8"/>
    <p:sldId id="269" r:id="rId9"/>
    <p:sldId id="335" r:id="rId10"/>
    <p:sldId id="332" r:id="rId11"/>
    <p:sldId id="431" r:id="rId12"/>
    <p:sldId id="378" r:id="rId13"/>
    <p:sldId id="379" r:id="rId14"/>
    <p:sldId id="432" r:id="rId15"/>
    <p:sldId id="433" r:id="rId16"/>
    <p:sldId id="434" r:id="rId17"/>
    <p:sldId id="352" r:id="rId18"/>
    <p:sldId id="353" r:id="rId19"/>
    <p:sldId id="395" r:id="rId20"/>
    <p:sldId id="399" r:id="rId21"/>
    <p:sldId id="355" r:id="rId22"/>
    <p:sldId id="342" r:id="rId23"/>
    <p:sldId id="358" r:id="rId24"/>
    <p:sldId id="288" r:id="rId25"/>
    <p:sldId id="409" r:id="rId26"/>
    <p:sldId id="360" r:id="rId27"/>
    <p:sldId id="405" r:id="rId28"/>
    <p:sldId id="437" r:id="rId29"/>
    <p:sldId id="361" r:id="rId30"/>
    <p:sldId id="407" r:id="rId31"/>
    <p:sldId id="363" r:id="rId32"/>
    <p:sldId id="410" r:id="rId33"/>
    <p:sldId id="359" r:id="rId34"/>
    <p:sldId id="373" r:id="rId35"/>
    <p:sldId id="364" r:id="rId36"/>
    <p:sldId id="400" r:id="rId37"/>
    <p:sldId id="290" r:id="rId38"/>
    <p:sldId id="411" r:id="rId39"/>
    <p:sldId id="412" r:id="rId40"/>
    <p:sldId id="413" r:id="rId41"/>
    <p:sldId id="415" r:id="rId42"/>
    <p:sldId id="416" r:id="rId43"/>
    <p:sldId id="417" r:id="rId44"/>
    <p:sldId id="418" r:id="rId45"/>
    <p:sldId id="419" r:id="rId46"/>
    <p:sldId id="414" r:id="rId47"/>
    <p:sldId id="420" r:id="rId48"/>
    <p:sldId id="421" r:id="rId49"/>
    <p:sldId id="422" r:id="rId50"/>
    <p:sldId id="423" r:id="rId51"/>
    <p:sldId id="320" r:id="rId52"/>
    <p:sldId id="299" r:id="rId53"/>
    <p:sldId id="300" r:id="rId54"/>
    <p:sldId id="301" r:id="rId55"/>
    <p:sldId id="440" r:id="rId56"/>
    <p:sldId id="439" r:id="rId57"/>
    <p:sldId id="425" r:id="rId58"/>
    <p:sldId id="435" r:id="rId59"/>
    <p:sldId id="429" r:id="rId60"/>
    <p:sldId id="436" r:id="rId61"/>
    <p:sldId id="267" r:id="rId62"/>
    <p:sldId id="38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9E61E"/>
    <a:srgbClr val="00CC00"/>
    <a:srgbClr val="17911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9" autoAdjust="0"/>
    <p:restoredTop sz="82111" autoAdjust="0"/>
  </p:normalViewPr>
  <p:slideViewPr>
    <p:cSldViewPr showGuides="1">
      <p:cViewPr>
        <p:scale>
          <a:sx n="60" d="100"/>
          <a:sy n="60" d="100"/>
        </p:scale>
        <p:origin x="-7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086"/>
    </p:cViewPr>
  </p:sorterViewPr>
  <p:notesViewPr>
    <p:cSldViewPr>
      <p:cViewPr varScale="1">
        <p:scale>
          <a:sx n="38" d="100"/>
          <a:sy n="38" d="100"/>
        </p:scale>
        <p:origin x="-396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1FAC2-7B34-4892-B631-735D20B74121}" type="datetimeFigureOut">
              <a:rPr lang="en-US" smtClean="0"/>
              <a:pPr/>
              <a:t>4/8/2015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61405-A5FF-4EBC-9849-8D3A50961903}" type="slidenum">
              <a:rPr lang="en-US" smtClean="0"/>
              <a:pPr/>
              <a:t>‹#›</a:t>
            </a:fld>
            <a:endParaRPr lang="en-US"/>
          </a:p>
        </p:txBody>
      </p:sp>
    </p:spTree>
    <p:extLst>
      <p:ext uri="{BB962C8B-B14F-4D97-AF65-F5344CB8AC3E}">
        <p14:creationId xmlns:p14="http://schemas.microsoft.com/office/powerpoint/2010/main" val="286116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a:t>
            </a:fld>
            <a:endParaRPr lang="en-US"/>
          </a:p>
        </p:txBody>
      </p:sp>
    </p:spTree>
    <p:extLst>
      <p:ext uri="{BB962C8B-B14F-4D97-AF65-F5344CB8AC3E}">
        <p14:creationId xmlns:p14="http://schemas.microsoft.com/office/powerpoint/2010/main" val="2374258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 CMVs</a:t>
            </a:r>
            <a:r>
              <a:rPr lang="en-US" baseline="0" dirty="0" smtClean="0"/>
              <a:t> are referenced in this definition – not the state. (10,001+ lbs versus 26,001+ pounds)</a:t>
            </a:r>
          </a:p>
          <a:p>
            <a:r>
              <a:rPr lang="en-US" baseline="0" dirty="0" smtClean="0"/>
              <a:t>Motor Trucks less than 10,001 lbs are not “</a:t>
            </a:r>
            <a:r>
              <a:rPr lang="en-US" sz="1200" dirty="0" smtClean="0"/>
              <a:t>manufactured, designed, or reconstructed to be used</a:t>
            </a:r>
            <a:r>
              <a:rPr lang="en-US" sz="1200" baseline="0" dirty="0" smtClean="0"/>
              <a:t> exclusively” in the conduct of agriculture.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11</a:t>
            </a:fld>
            <a:endParaRPr lang="en-US"/>
          </a:p>
        </p:txBody>
      </p:sp>
    </p:spTree>
    <p:extLst>
      <p:ext uri="{BB962C8B-B14F-4D97-AF65-F5344CB8AC3E}">
        <p14:creationId xmlns:p14="http://schemas.microsoft.com/office/powerpoint/2010/main" val="412277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 language – adequate clearance</a:t>
            </a:r>
            <a:r>
              <a:rPr lang="en-US" baseline="0" dirty="0" smtClean="0"/>
              <a:t> is 3 inches between vehicle and structure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12</a:t>
            </a:fld>
            <a:endParaRPr lang="en-US"/>
          </a:p>
        </p:txBody>
      </p:sp>
    </p:spTree>
    <p:extLst>
      <p:ext uri="{BB962C8B-B14F-4D97-AF65-F5344CB8AC3E}">
        <p14:creationId xmlns:p14="http://schemas.microsoft.com/office/powerpoint/2010/main" val="140135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old law there was no length limitation for IoH single and 2 </a:t>
            </a:r>
            <a:r>
              <a:rPr lang="en-US" dirty="0" err="1" smtClean="0"/>
              <a:t>veh</a:t>
            </a:r>
            <a:r>
              <a:rPr lang="en-US" dirty="0" smtClean="0"/>
              <a:t> combinations. Act 377 put length restrictions in place.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13</a:t>
            </a:fld>
            <a:endParaRPr lang="en-US"/>
          </a:p>
        </p:txBody>
      </p:sp>
    </p:spTree>
    <p:extLst>
      <p:ext uri="{BB962C8B-B14F-4D97-AF65-F5344CB8AC3E}">
        <p14:creationId xmlns:p14="http://schemas.microsoft.com/office/powerpoint/2010/main" val="3427747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width</a:t>
            </a:r>
            <a:r>
              <a:rPr lang="en-US" baseline="0" dirty="0" smtClean="0"/>
              <a:t> limits – but added lighting and marking to </a:t>
            </a:r>
            <a:r>
              <a:rPr lang="en-US" baseline="0" smtClean="0"/>
              <a:t>increase safety</a:t>
            </a:r>
            <a:endParaRPr lang="en-US"/>
          </a:p>
        </p:txBody>
      </p:sp>
      <p:sp>
        <p:nvSpPr>
          <p:cNvPr id="4" name="Slide Number Placeholder 3"/>
          <p:cNvSpPr>
            <a:spLocks noGrp="1"/>
          </p:cNvSpPr>
          <p:nvPr>
            <p:ph type="sldNum" sz="quarter" idx="10"/>
          </p:nvPr>
        </p:nvSpPr>
        <p:spPr/>
        <p:txBody>
          <a:bodyPr/>
          <a:lstStyle/>
          <a:p>
            <a:fld id="{D5261405-A5FF-4EBC-9849-8D3A50961903}"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15</a:t>
            </a:fld>
            <a:endParaRPr lang="en-US"/>
          </a:p>
        </p:txBody>
      </p:sp>
    </p:spTree>
    <p:extLst>
      <p:ext uri="{BB962C8B-B14F-4D97-AF65-F5344CB8AC3E}">
        <p14:creationId xmlns:p14="http://schemas.microsoft.com/office/powerpoint/2010/main" val="103246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Adding an</a:t>
            </a:r>
            <a:r>
              <a:rPr lang="en-US" baseline="0" dirty="0" smtClean="0"/>
              <a:t> extension to the top of a dump truck box so a crop can be unloaded into the dump box is not substantially altered. Trucks and trailers designed from the manufacturer for Ag purposes meet this criteria, example Meyers grain trucks or trailers.</a:t>
            </a:r>
          </a:p>
          <a:p>
            <a:r>
              <a:rPr lang="en-US" baseline="0" dirty="0" smtClean="0"/>
              <a:t>b- The original design purpose was to be operated on a highway, not off road. Most military vehicles are not designed for hwy use.</a:t>
            </a:r>
          </a:p>
          <a:p>
            <a:r>
              <a:rPr lang="en-US" baseline="0" dirty="0" smtClean="0"/>
              <a:t>c- Must have FMVSS decal or be older than 1970 (FMVSS started in 1970)</a:t>
            </a:r>
          </a:p>
          <a:p>
            <a:r>
              <a:rPr lang="en-US" baseline="0" dirty="0" smtClean="0"/>
              <a:t>d- other use not allowed- easiest one of the 5 to explain</a:t>
            </a:r>
          </a:p>
          <a:p>
            <a:r>
              <a:rPr lang="en-US" baseline="0" dirty="0" smtClean="0"/>
              <a:t>e- if the vehicle does not drive in the field actually harvesting the crop (next to combine or forage harvester) it is not an Ag CMV. If it only drives into the field to be loaded and then hauls the crop away it is transporting not “directly harvesting.”  Distributes  feed to livestock is a TMR mixer. Mixers the feed and nutrients and then directly feeds them. Not for moving feed from one farm to another for stockpiling or other storage.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16</a:t>
            </a:fld>
            <a:endParaRPr lang="en-US"/>
          </a:p>
        </p:txBody>
      </p:sp>
    </p:spTree>
    <p:extLst>
      <p:ext uri="{BB962C8B-B14F-4D97-AF65-F5344CB8AC3E}">
        <p14:creationId xmlns:p14="http://schemas.microsoft.com/office/powerpoint/2010/main" val="183034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 Ag CMV cert is not required to be used. It is to help when a person is pulled over to show the LE officer what an Ag CMV is and that the owner certifies the criteria.</a:t>
            </a:r>
            <a:r>
              <a:rPr lang="en-US" sz="2800" kern="1200" dirty="0" smtClean="0">
                <a:solidFill>
                  <a:srgbClr val="7030A0"/>
                </a:solidFill>
                <a:latin typeface="+mn-lt"/>
                <a:ea typeface="+mn-ea"/>
                <a:cs typeface="+mn-cs"/>
              </a:rPr>
              <a:t> Removed </a:t>
            </a:r>
            <a:r>
              <a:rPr lang="en-US" sz="2800" kern="1200" dirty="0" err="1" smtClean="0">
                <a:solidFill>
                  <a:srgbClr val="7030A0"/>
                </a:solidFill>
                <a:latin typeface="+mn-lt"/>
                <a:ea typeface="+mn-ea"/>
                <a:cs typeface="+mn-cs"/>
              </a:rPr>
              <a:t>IoH</a:t>
            </a:r>
            <a:r>
              <a:rPr lang="en-US" sz="2800" kern="1200" dirty="0" smtClean="0">
                <a:solidFill>
                  <a:srgbClr val="7030A0"/>
                </a:solidFill>
                <a:latin typeface="+mn-lt"/>
                <a:ea typeface="+mn-ea"/>
                <a:cs typeface="+mn-cs"/>
              </a:rPr>
              <a:t> registration section def.</a:t>
            </a:r>
          </a:p>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19</a:t>
            </a:fld>
            <a:endParaRPr lang="en-US"/>
          </a:p>
        </p:txBody>
      </p:sp>
    </p:spTree>
    <p:extLst>
      <p:ext uri="{BB962C8B-B14F-4D97-AF65-F5344CB8AC3E}">
        <p14:creationId xmlns:p14="http://schemas.microsoft.com/office/powerpoint/2010/main" val="426195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explain that the body width and accessories are 10 feet only the tires, fenders and fender</a:t>
            </a:r>
            <a:r>
              <a:rPr lang="en-US" baseline="0" dirty="0" smtClean="0"/>
              <a:t> flares can be up to 12 feet wide. </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20</a:t>
            </a:fld>
            <a:endParaRPr lang="en-US"/>
          </a:p>
        </p:txBody>
      </p:sp>
    </p:spTree>
    <p:extLst>
      <p:ext uri="{BB962C8B-B14F-4D97-AF65-F5344CB8AC3E}">
        <p14:creationId xmlns:p14="http://schemas.microsoft.com/office/powerpoint/2010/main" val="1032461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 CMV get same 1 and 2 vehicl</a:t>
            </a:r>
            <a:r>
              <a:rPr lang="en-US" baseline="0" dirty="0" smtClean="0"/>
              <a:t>e lengths as an other single vehicle or two vehicle combination. Ag CMV train or three vehicle combination Gets extra allowance.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21</a:t>
            </a:fld>
            <a:endParaRPr lang="en-US"/>
          </a:p>
        </p:txBody>
      </p:sp>
    </p:spTree>
    <p:extLst>
      <p:ext uri="{BB962C8B-B14F-4D97-AF65-F5344CB8AC3E}">
        <p14:creationId xmlns:p14="http://schemas.microsoft.com/office/powerpoint/2010/main" val="1032461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Font typeface="Arial" panose="020B0604020202020204" pitchFamily="34" charset="0"/>
              <a:buChar char="•"/>
            </a:pPr>
            <a:r>
              <a:rPr lang="en-US" sz="1200" dirty="0" smtClean="0"/>
              <a:t>Former Limits 80,000 GVW and 20,000 axle weight</a:t>
            </a:r>
          </a:p>
          <a:p>
            <a:pPr marL="342900" indent="-342900">
              <a:spcBef>
                <a:spcPts val="600"/>
              </a:spcBef>
              <a:spcAft>
                <a:spcPts val="600"/>
              </a:spcAft>
              <a:buFont typeface="Arial" panose="020B0604020202020204" pitchFamily="34" charset="0"/>
              <a:buChar char="•"/>
            </a:pPr>
            <a:r>
              <a:rPr lang="en-US" sz="1200" dirty="0" smtClean="0"/>
              <a:t>Weight limitations on vehicles and vehicle combinations based on number of axles and spacing of axles. 348.15(3)(c) Table</a:t>
            </a:r>
          </a:p>
          <a:p>
            <a:pPr marL="342900" indent="-342900">
              <a:spcBef>
                <a:spcPts val="600"/>
              </a:spcBef>
              <a:spcAft>
                <a:spcPts val="600"/>
              </a:spcAft>
              <a:buFont typeface="Arial" panose="020B0604020202020204" pitchFamily="34" charset="0"/>
              <a:buChar char="•"/>
            </a:pPr>
            <a:r>
              <a:rPr lang="en-US" sz="1200" dirty="0" smtClean="0"/>
              <a:t>Seasonal and special road limitations or postings apply</a:t>
            </a:r>
          </a:p>
          <a:p>
            <a:pPr marL="342900" indent="-342900">
              <a:spcBef>
                <a:spcPts val="600"/>
              </a:spcBef>
              <a:spcAft>
                <a:spcPts val="600"/>
              </a:spcAft>
              <a:buFont typeface="Arial" panose="020B0604020202020204" pitchFamily="34" charset="0"/>
              <a:buChar char="•"/>
            </a:pPr>
            <a:r>
              <a:rPr lang="en-US" sz="1200" dirty="0" smtClean="0"/>
              <a:t>General permits from local Maintaining authority (MA) could be issued</a:t>
            </a:r>
          </a:p>
          <a:p>
            <a:r>
              <a:rPr lang="en-US" dirty="0" smtClean="0"/>
              <a:t>All changes to 348.15 effective 04-23-14</a:t>
            </a:r>
          </a:p>
          <a:p>
            <a:r>
              <a:rPr lang="en-US" dirty="0" smtClean="0"/>
              <a:t>Past WI</a:t>
            </a:r>
            <a:r>
              <a:rPr lang="en-US" baseline="0" dirty="0" smtClean="0"/>
              <a:t> Supreme Court decision made WI keep the old weights on 4,5 and 6 axles single units. These weights were over 15% of FBF. Another 15% would mean 30% over FBF. Roads and structures could not handle the extra weight without severe damage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22</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Previously 2</a:t>
            </a:r>
            <a:r>
              <a:rPr lang="en-US" baseline="0" dirty="0" smtClean="0"/>
              <a:t> different def. of </a:t>
            </a:r>
            <a:r>
              <a:rPr lang="en-US" baseline="0" dirty="0" err="1" smtClean="0"/>
              <a:t>IoH</a:t>
            </a:r>
            <a:r>
              <a:rPr lang="en-US" baseline="0" dirty="0" smtClean="0"/>
              <a:t> equipment size and weight </a:t>
            </a:r>
            <a:r>
              <a:rPr lang="en-US" baseline="0" dirty="0" smtClean="0"/>
              <a:t>to </a:t>
            </a:r>
            <a:r>
              <a:rPr lang="en-US" baseline="0" dirty="0" smtClean="0"/>
              <a:t>be </a:t>
            </a:r>
            <a:r>
              <a:rPr lang="en-US" baseline="0" dirty="0" smtClean="0"/>
              <a:t>legal </a:t>
            </a:r>
            <a:r>
              <a:rPr lang="en-US" baseline="0" dirty="0" smtClean="0"/>
              <a:t>on the roads in 2014</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changes to 348.15 effective 04-23-14</a:t>
            </a:r>
          </a:p>
          <a:p>
            <a:r>
              <a:rPr lang="en-US" dirty="0" smtClean="0"/>
              <a:t>Past WI</a:t>
            </a:r>
            <a:r>
              <a:rPr lang="en-US" baseline="0" dirty="0" smtClean="0"/>
              <a:t> Supreme Court decision preserved former weights for 4,5 and 6 axles single units. These weights were over 15% of FBF. </a:t>
            </a:r>
          </a:p>
          <a:p>
            <a:r>
              <a:rPr lang="en-US" baseline="0" dirty="0" smtClean="0"/>
              <a:t>Another 15% would mean 30% over FBF. Roads and structures could not handle the extra weight without severe damage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23</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itchFamily="34" charset="0"/>
              <a:buChar char="•"/>
            </a:pPr>
            <a:r>
              <a:rPr lang="en-US" sz="1200" dirty="0" smtClean="0"/>
              <a:t>The increased weight allowance for implements of husbandry and agricultural commercial motor vehicles applies </a:t>
            </a:r>
            <a:r>
              <a:rPr lang="en-US" sz="1200" u="sng" dirty="0" smtClean="0"/>
              <a:t>in lieu of</a:t>
            </a:r>
            <a:r>
              <a:rPr lang="en-US" sz="1200" dirty="0" smtClean="0"/>
              <a:t>, not in addition to, </a:t>
            </a:r>
          </a:p>
          <a:p>
            <a:pPr marL="457200" indent="-457200"/>
            <a:r>
              <a:rPr lang="en-US" sz="1200" dirty="0" smtClean="0"/>
              <a:t>	any other increased weight allowance for implements of husbandry authorized under this chapter.</a:t>
            </a:r>
          </a:p>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24</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27</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AUDIENCE OF WHAT CAT B </a:t>
            </a:r>
            <a:r>
              <a:rPr lang="en-US" smtClean="0"/>
              <a:t>IS </a:t>
            </a:r>
            <a:endParaRPr lang="en-US" dirty="0" smtClean="0"/>
          </a:p>
        </p:txBody>
      </p:sp>
      <p:sp>
        <p:nvSpPr>
          <p:cNvPr id="4" name="Slide Number Placeholder 3"/>
          <p:cNvSpPr>
            <a:spLocks noGrp="1"/>
          </p:cNvSpPr>
          <p:nvPr>
            <p:ph type="sldNum" sz="quarter" idx="10"/>
          </p:nvPr>
        </p:nvSpPr>
        <p:spPr/>
        <p:txBody>
          <a:bodyPr/>
          <a:lstStyle/>
          <a:p>
            <a:fld id="{D5261405-A5FF-4EBC-9849-8D3A50961903}" type="slidenum">
              <a:rPr lang="en-US" smtClean="0"/>
              <a:pPr/>
              <a:t>28</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29</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AUDIENCE OF WHAT CAT B IS </a:t>
            </a:r>
          </a:p>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30</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a 12 mo period – Frequency</a:t>
            </a:r>
            <a:r>
              <a:rPr lang="en-US" baseline="0" dirty="0" smtClean="0"/>
              <a:t> o</a:t>
            </a:r>
            <a:r>
              <a:rPr lang="en-US" dirty="0" smtClean="0"/>
              <a:t>f violation does</a:t>
            </a:r>
            <a:r>
              <a:rPr lang="en-US" baseline="0" dirty="0" smtClean="0"/>
              <a:t> impact level of fine</a:t>
            </a:r>
          </a:p>
          <a:p>
            <a:r>
              <a:rPr lang="en-US" baseline="0" dirty="0" smtClean="0"/>
              <a:t>Based on the legal weight limit of the vehicle</a:t>
            </a:r>
          </a:p>
          <a:p>
            <a:r>
              <a:rPr lang="en-US" baseline="0" dirty="0" smtClean="0"/>
              <a:t>Also applies to axle weight violations</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31</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Changed from January 15</a:t>
            </a:r>
            <a:r>
              <a:rPr lang="en-US" baseline="30000" dirty="0" smtClean="0"/>
              <a:t>th</a:t>
            </a:r>
            <a:r>
              <a:rPr lang="en-US" dirty="0" smtClean="0"/>
              <a:t> to April</a:t>
            </a:r>
            <a:r>
              <a:rPr lang="en-US" baseline="0" dirty="0" smtClean="0"/>
              <a:t> 15</a:t>
            </a:r>
            <a:r>
              <a:rPr lang="en-US" baseline="30000" dirty="0" smtClean="0"/>
              <a:t>th</a:t>
            </a:r>
            <a:r>
              <a:rPr lang="en-US" baseline="0" dirty="0" smtClean="0"/>
              <a:t> for citations.</a:t>
            </a:r>
          </a:p>
          <a:p>
            <a:r>
              <a:rPr lang="en-US" baseline="0" dirty="0" smtClean="0"/>
              <a:t>Reason for posting </a:t>
            </a:r>
            <a:r>
              <a:rPr lang="en-US" b="1" baseline="0" dirty="0" smtClean="0"/>
              <a:t>349.16</a:t>
            </a:r>
            <a:r>
              <a:rPr lang="en-US" baseline="0" dirty="0" smtClean="0"/>
              <a:t>:  weakness t o roadbed due to deterioration, climate, or special or temporary conditions.  Roads likely to be seriously damaged or destroyed in the absence of such special limitations.</a:t>
            </a:r>
          </a:p>
          <a:p>
            <a:r>
              <a:rPr lang="en-US" baseline="0" dirty="0" smtClean="0"/>
              <a:t> Erect signs to give reasonable notice.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32</a:t>
            </a:fld>
            <a:endParaRPr lang="en-US"/>
          </a:p>
        </p:txBody>
      </p:sp>
    </p:spTree>
    <p:extLst>
      <p:ext uri="{BB962C8B-B14F-4D97-AF65-F5344CB8AC3E}">
        <p14:creationId xmlns:p14="http://schemas.microsoft.com/office/powerpoint/2010/main" val="206421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261405-A5FF-4EBC-9849-8D3A50961903}" type="slidenum">
              <a:rPr lang="en-US" smtClean="0"/>
              <a:pPr/>
              <a:t>35</a:t>
            </a:fld>
            <a:endParaRPr lang="en-US"/>
          </a:p>
        </p:txBody>
      </p:sp>
    </p:spTree>
    <p:extLst>
      <p:ext uri="{BB962C8B-B14F-4D97-AF65-F5344CB8AC3E}">
        <p14:creationId xmlns:p14="http://schemas.microsoft.com/office/powerpoint/2010/main" val="244927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Lights may be positioned anywhere AND visible in both directions</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IoH Study group established in Fall</a:t>
            </a:r>
            <a:r>
              <a:rPr lang="en-US" baseline="0" dirty="0" smtClean="0"/>
              <a:t> 2012 – WisDOT &amp; DATCP and over 20 representatives from </a:t>
            </a:r>
            <a:r>
              <a:rPr lang="en-US" baseline="0" dirty="0" err="1" smtClean="0"/>
              <a:t>ag</a:t>
            </a:r>
            <a:r>
              <a:rPr lang="en-US" baseline="0" dirty="0" smtClean="0"/>
              <a:t>, towns</a:t>
            </a:r>
            <a:r>
              <a:rPr lang="en-US" baseline="0" smtClean="0"/>
              <a:t>, county assns.</a:t>
            </a:r>
            <a:endParaRPr lang="en-US" dirty="0" smtClean="0"/>
          </a:p>
          <a:p>
            <a:r>
              <a:rPr lang="en-US" dirty="0" smtClean="0"/>
              <a:t>Recommendations provided with input</a:t>
            </a:r>
            <a:r>
              <a:rPr lang="en-US" baseline="0" dirty="0" smtClean="0"/>
              <a:t> of </a:t>
            </a:r>
            <a:r>
              <a:rPr lang="en-US" dirty="0" smtClean="0"/>
              <a:t>1200 people @ six Town Hall meetings</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phrase means</a:t>
            </a:r>
            <a:r>
              <a:rPr lang="en-US" baseline="0" dirty="0" smtClean="0"/>
              <a:t> that vehicles less than 15 feet may be considered a wide </a:t>
            </a:r>
            <a:r>
              <a:rPr lang="en-US" baseline="0" dirty="0" err="1" smtClean="0"/>
              <a:t>IoH</a:t>
            </a:r>
            <a:r>
              <a:rPr lang="en-US" baseline="0" dirty="0" smtClean="0"/>
              <a:t> and need lighting and marking </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261405-A5FF-4EBC-9849-8D3A50961903}"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42</a:t>
            </a:fld>
            <a:endParaRPr lang="en-US"/>
          </a:p>
        </p:txBody>
      </p:sp>
    </p:spTree>
    <p:extLst>
      <p:ext uri="{BB962C8B-B14F-4D97-AF65-F5344CB8AC3E}">
        <p14:creationId xmlns:p14="http://schemas.microsoft.com/office/powerpoint/2010/main" val="1447267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43</a:t>
            </a:fld>
            <a:endParaRPr lang="en-US"/>
          </a:p>
        </p:txBody>
      </p:sp>
    </p:spTree>
    <p:extLst>
      <p:ext uri="{BB962C8B-B14F-4D97-AF65-F5344CB8AC3E}">
        <p14:creationId xmlns:p14="http://schemas.microsoft.com/office/powerpoint/2010/main" val="276033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either IoH</a:t>
            </a:r>
            <a:r>
              <a:rPr lang="en-US" baseline="0" dirty="0" smtClean="0"/>
              <a:t>, Ag CMV or other power unit types (truck, truck tractor, </a:t>
            </a:r>
            <a:r>
              <a:rPr lang="en-US" baseline="0" dirty="0" err="1" smtClean="0"/>
              <a:t>etc</a:t>
            </a:r>
            <a:r>
              <a:rPr lang="en-US" baseline="0" dirty="0" smtClean="0"/>
              <a:t>)</a:t>
            </a:r>
          </a:p>
          <a:p>
            <a:r>
              <a:rPr lang="en-US" baseline="0" dirty="0" smtClean="0"/>
              <a:t>Effective date is for allowing amber lights as well as red and the removal of daylight flags. </a:t>
            </a:r>
          </a:p>
          <a:p>
            <a:r>
              <a:rPr lang="en-US" baseline="0" dirty="0" smtClean="0"/>
              <a:t>No one should be warning or citing if they use amber prior to the effective date or no daylight flags prior to effective date.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44</a:t>
            </a:fld>
            <a:endParaRPr lang="en-US"/>
          </a:p>
        </p:txBody>
      </p:sp>
    </p:spTree>
    <p:extLst>
      <p:ext uri="{BB962C8B-B14F-4D97-AF65-F5344CB8AC3E}">
        <p14:creationId xmlns:p14="http://schemas.microsoft.com/office/powerpoint/2010/main" val="1040514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ADA61-774C-4AAF-9169-7D44C72BBD4A}" type="slidenum">
              <a:rPr lang="en-US" smtClean="0"/>
              <a:pPr/>
              <a:t>46</a:t>
            </a:fld>
            <a:endParaRPr lang="en-US"/>
          </a:p>
        </p:txBody>
      </p:sp>
    </p:spTree>
    <p:extLst>
      <p:ext uri="{BB962C8B-B14F-4D97-AF65-F5344CB8AC3E}">
        <p14:creationId xmlns:p14="http://schemas.microsoft.com/office/powerpoint/2010/main" val="3180061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endParaRPr lang="en-US" dirty="0"/>
          </a:p>
        </p:txBody>
      </p:sp>
      <p:sp>
        <p:nvSpPr>
          <p:cNvPr id="4" name="Slide Number Placeholder 3"/>
          <p:cNvSpPr>
            <a:spLocks noGrp="1"/>
          </p:cNvSpPr>
          <p:nvPr>
            <p:ph type="sldNum" sz="quarter" idx="10"/>
          </p:nvPr>
        </p:nvSpPr>
        <p:spPr/>
        <p:txBody>
          <a:bodyPr/>
          <a:lstStyle/>
          <a:p>
            <a:fld id="{5B4ADA61-774C-4AAF-9169-7D44C72BBD4A}" type="slidenum">
              <a:rPr lang="en-US" smtClean="0"/>
              <a:pPr/>
              <a:t>47</a:t>
            </a:fld>
            <a:endParaRPr lang="en-US"/>
          </a:p>
        </p:txBody>
      </p:sp>
    </p:spTree>
    <p:extLst>
      <p:ext uri="{BB962C8B-B14F-4D97-AF65-F5344CB8AC3E}">
        <p14:creationId xmlns:p14="http://schemas.microsoft.com/office/powerpoint/2010/main" val="2417789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source: CA Skjolaas</a:t>
            </a:r>
            <a:endParaRPr lang="en-US" dirty="0"/>
          </a:p>
        </p:txBody>
      </p:sp>
      <p:sp>
        <p:nvSpPr>
          <p:cNvPr id="4" name="Slide Number Placeholder 3"/>
          <p:cNvSpPr>
            <a:spLocks noGrp="1"/>
          </p:cNvSpPr>
          <p:nvPr>
            <p:ph type="sldNum" sz="quarter" idx="10"/>
          </p:nvPr>
        </p:nvSpPr>
        <p:spPr/>
        <p:txBody>
          <a:bodyPr/>
          <a:lstStyle/>
          <a:p>
            <a:fld id="{5B4ADA61-774C-4AAF-9169-7D44C72BBD4A}" type="slidenum">
              <a:rPr lang="en-US" smtClean="0"/>
              <a:pPr/>
              <a:t>49</a:t>
            </a:fld>
            <a:endParaRPr lang="en-US"/>
          </a:p>
        </p:txBody>
      </p:sp>
    </p:spTree>
    <p:extLst>
      <p:ext uri="{BB962C8B-B14F-4D97-AF65-F5344CB8AC3E}">
        <p14:creationId xmlns:p14="http://schemas.microsoft.com/office/powerpoint/2010/main" val="3641018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a:t>
            </a:r>
            <a:r>
              <a:rPr lang="en-US" baseline="0" dirty="0" smtClean="0"/>
              <a:t> escort vehicles</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50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Items to be covered in presentation</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4</a:t>
            </a:fld>
            <a:endParaRPr lang="en-US"/>
          </a:p>
        </p:txBody>
      </p:sp>
    </p:spTree>
    <p:extLst>
      <p:ext uri="{BB962C8B-B14F-4D97-AF65-F5344CB8AC3E}">
        <p14:creationId xmlns:p14="http://schemas.microsoft.com/office/powerpoint/2010/main" val="3335471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of Local options that are individually covered in the next 6 slides. Make reference to handout that has this</a:t>
            </a:r>
            <a:r>
              <a:rPr lang="en-US" baseline="0" dirty="0" smtClean="0"/>
              <a:t> table. </a:t>
            </a:r>
            <a:endParaRPr lang="en-US" dirty="0" smtClean="0"/>
          </a:p>
        </p:txBody>
      </p:sp>
      <p:sp>
        <p:nvSpPr>
          <p:cNvPr id="4" name="Slide Number Placeholder 3"/>
          <p:cNvSpPr>
            <a:spLocks noGrp="1"/>
          </p:cNvSpPr>
          <p:nvPr>
            <p:ph type="sldNum" sz="quarter" idx="10"/>
          </p:nvPr>
        </p:nvSpPr>
        <p:spPr/>
        <p:txBody>
          <a:bodyPr/>
          <a:lstStyle/>
          <a:p>
            <a:fld id="{D5261405-A5FF-4EBC-9849-8D3A50961903}" type="slidenum">
              <a:rPr lang="en-US" smtClean="0"/>
              <a:pPr/>
              <a:t>53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Range of options for maintaining authorities.</a:t>
            </a:r>
          </a:p>
          <a:p>
            <a:r>
              <a:rPr lang="en-US" dirty="0" smtClean="0"/>
              <a:t>Reminder limit</a:t>
            </a:r>
            <a:r>
              <a:rPr lang="en-US" baseline="0" dirty="0" smtClean="0"/>
              <a:t> of </a:t>
            </a:r>
            <a:r>
              <a:rPr lang="en-US" dirty="0" smtClean="0"/>
              <a:t> </a:t>
            </a:r>
            <a:r>
              <a:rPr lang="en-US" smtClean="0"/>
              <a:t>92/23 – weight table </a:t>
            </a:r>
            <a:r>
              <a:rPr lang="en-US" dirty="0" smtClean="0"/>
              <a:t>on state highways</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54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spcAft>
                <a:spcPts val="600"/>
              </a:spcAft>
              <a:buFont typeface="Arial" panose="020B0604020202020204" pitchFamily="34" charset="0"/>
              <a:buChar char="•"/>
            </a:pPr>
            <a:r>
              <a:rPr lang="en-US" sz="1200" dirty="0" smtClean="0"/>
              <a:t>Information required to apply to operate on State Highways per the </a:t>
            </a:r>
            <a:r>
              <a:rPr lang="en-US" sz="1200" dirty="0" err="1" smtClean="0"/>
              <a:t>IoH</a:t>
            </a:r>
            <a:r>
              <a:rPr lang="en-US" sz="1200" dirty="0" smtClean="0"/>
              <a:t>/Ag CMV weight table</a:t>
            </a:r>
          </a:p>
        </p:txBody>
      </p:sp>
      <p:sp>
        <p:nvSpPr>
          <p:cNvPr id="4" name="Slide Number Placeholder 3"/>
          <p:cNvSpPr>
            <a:spLocks noGrp="1"/>
          </p:cNvSpPr>
          <p:nvPr>
            <p:ph type="sldNum" sz="quarter" idx="10"/>
          </p:nvPr>
        </p:nvSpPr>
        <p:spPr/>
        <p:txBody>
          <a:bodyPr/>
          <a:lstStyle/>
          <a:p>
            <a:fld id="{D5261405-A5FF-4EBC-9849-8D3A50961903}"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Wanted</a:t>
            </a:r>
            <a:r>
              <a:rPr lang="en-US" baseline="0" dirty="0" smtClean="0"/>
              <a:t> to remove barriers to your planting, harvesting operations</a:t>
            </a:r>
          </a:p>
          <a:p>
            <a:r>
              <a:rPr lang="en-US" baseline="0" dirty="0" smtClean="0"/>
              <a:t>Also – this equipment is has a limited time use.</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56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 variety of farm equipment used</a:t>
            </a:r>
            <a:r>
              <a:rPr lang="en-US" baseline="0" dirty="0" smtClean="0"/>
              <a:t> to support WI strong agricultural industry. Updating the regulations to reflect the variety of types of self-propelled and towed equipment was necessary but no small undertaking. </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9670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now only one def of IoH. The </a:t>
            </a:r>
            <a:r>
              <a:rPr lang="en-US" dirty="0" smtClean="0"/>
              <a:t>def. </a:t>
            </a:r>
            <a:r>
              <a:rPr lang="en-US" dirty="0" smtClean="0"/>
              <a:t>in the registration</a:t>
            </a:r>
            <a:r>
              <a:rPr lang="en-US" baseline="0" dirty="0" smtClean="0"/>
              <a:t> section is deleted</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6</a:t>
            </a:fld>
            <a:endParaRPr lang="en-US"/>
          </a:p>
        </p:txBody>
      </p:sp>
    </p:spTree>
    <p:extLst>
      <p:ext uri="{BB962C8B-B14F-4D97-AF65-F5344CB8AC3E}">
        <p14:creationId xmlns:p14="http://schemas.microsoft.com/office/powerpoint/2010/main" val="412277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WisDOT</a:t>
            </a:r>
            <a:r>
              <a:rPr lang="en-US" baseline="0" dirty="0" smtClean="0"/>
              <a:t> opinion that a farm tractor is included in Category B as a towing power unit.</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not be the appropriate graphic. Though</a:t>
            </a:r>
            <a:r>
              <a:rPr lang="en-US" baseline="0" dirty="0" smtClean="0"/>
              <a:t> the bridge structure was a good visual reminder of the road factor and this is where manure trailer are recognized. </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9</a:t>
            </a:fld>
            <a:endParaRPr lang="en-US"/>
          </a:p>
        </p:txBody>
      </p:sp>
    </p:spTree>
    <p:extLst>
      <p:ext uri="{BB962C8B-B14F-4D97-AF65-F5344CB8AC3E}">
        <p14:creationId xmlns:p14="http://schemas.microsoft.com/office/powerpoint/2010/main" val="6277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bullet means that type</a:t>
            </a:r>
            <a:r>
              <a:rPr lang="en-US" baseline="0" dirty="0" smtClean="0"/>
              <a:t> of power unit does not change that the trailer(s) are still </a:t>
            </a:r>
            <a:r>
              <a:rPr lang="en-US" baseline="0" dirty="0" err="1" smtClean="0"/>
              <a:t>IoH</a:t>
            </a:r>
            <a:r>
              <a:rPr lang="en-US" baseline="0" dirty="0" smtClean="0"/>
              <a:t>.</a:t>
            </a:r>
          </a:p>
          <a:p>
            <a:r>
              <a:rPr lang="en-US" baseline="0" dirty="0" smtClean="0"/>
              <a:t>It does not make the power unit an </a:t>
            </a:r>
            <a:r>
              <a:rPr lang="en-US" baseline="0" dirty="0" err="1" smtClean="0"/>
              <a:t>IoH</a:t>
            </a:r>
            <a:endParaRPr lang="en-US" dirty="0"/>
          </a:p>
        </p:txBody>
      </p:sp>
      <p:sp>
        <p:nvSpPr>
          <p:cNvPr id="4" name="Slide Number Placeholder 3"/>
          <p:cNvSpPr>
            <a:spLocks noGrp="1"/>
          </p:cNvSpPr>
          <p:nvPr>
            <p:ph type="sldNum" sz="quarter" idx="10"/>
          </p:nvPr>
        </p:nvSpPr>
        <p:spPr/>
        <p:txBody>
          <a:bodyPr/>
          <a:lstStyle/>
          <a:p>
            <a:fld id="{D5261405-A5FF-4EBC-9849-8D3A50961903}" type="slidenum">
              <a:rPr lang="en-US" smtClean="0"/>
              <a:pPr/>
              <a:t>10</a:t>
            </a:fld>
            <a:endParaRPr lang="en-US"/>
          </a:p>
        </p:txBody>
      </p:sp>
    </p:spTree>
    <p:extLst>
      <p:ext uri="{BB962C8B-B14F-4D97-AF65-F5344CB8AC3E}">
        <p14:creationId xmlns:p14="http://schemas.microsoft.com/office/powerpoint/2010/main" val="412277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344006913"/>
      </p:ext>
    </p:extLst>
  </p:cSld>
  <p:clrMapOvr>
    <a:masterClrMapping/>
  </p:clrMapOvr>
  <p:transition spd="slow"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366493982"/>
      </p:ext>
    </p:extLst>
  </p:cSld>
  <p:clrMapOvr>
    <a:masterClrMapping/>
  </p:clrMapOvr>
  <p:transition spd="slow"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2813644050"/>
      </p:ext>
    </p:extLst>
  </p:cSld>
  <p:clrMapOvr>
    <a:masterClrMapping/>
  </p:clrMapOvr>
  <p:transition spd="slow" advTm="15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
        <p:nvSpPr>
          <p:cNvPr id="8" name="Round Same Side Corner Rectangle 7"/>
          <p:cNvSpPr/>
          <p:nvPr userDrawn="1"/>
        </p:nvSpPr>
        <p:spPr>
          <a:xfrm rot="5400000">
            <a:off x="3320883" y="-1033399"/>
            <a:ext cx="2237017"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Same Side Corner Rectangle 8"/>
          <p:cNvSpPr/>
          <p:nvPr userDrawn="1"/>
        </p:nvSpPr>
        <p:spPr>
          <a:xfrm rot="5400000">
            <a:off x="3749357" y="-1461873"/>
            <a:ext cx="1380070" cy="8875816"/>
          </a:xfrm>
          <a:prstGeom prst="round2SameRect">
            <a:avLst>
              <a:gd name="adj1" fmla="val 23166"/>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13038" y="2334986"/>
            <a:ext cx="8517924" cy="1265464"/>
          </a:xfrm>
        </p:spPr>
        <p:txBody>
          <a:bodyPr anchor="ctr"/>
          <a:lstStyle>
            <a:lvl1pPr algn="ct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313038" y="3672013"/>
            <a:ext cx="8517924" cy="851006"/>
          </a:xfrm>
        </p:spPr>
        <p:txBody>
          <a:bodyPr anchor="ctr"/>
          <a:lstStyle>
            <a:lvl1pPr marL="0" indent="0" algn="ctr">
              <a:buNone/>
              <a:defRPr sz="2800">
                <a:solidFill>
                  <a:schemeClr val="tx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7842469"/>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0186504"/>
      </p:ext>
    </p:extLst>
  </p:cSld>
  <p:clrMapOvr>
    <a:masterClrMapping/>
  </p:clrMapOvr>
  <p:transition spd="slow" advTm="1500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
        <p:nvSpPr>
          <p:cNvPr id="8" name="Round Same Side Corner Rectangle 7"/>
          <p:cNvSpPr/>
          <p:nvPr userDrawn="1"/>
        </p:nvSpPr>
        <p:spPr>
          <a:xfrm rot="5400000">
            <a:off x="3427625" y="112926"/>
            <a:ext cx="2023533" cy="8875816"/>
          </a:xfrm>
          <a:prstGeom prst="round2SameRect">
            <a:avLst>
              <a:gd name="adj1" fmla="val 12220"/>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 Same Side Corner Rectangle 8"/>
          <p:cNvSpPr/>
          <p:nvPr userDrawn="1"/>
        </p:nvSpPr>
        <p:spPr>
          <a:xfrm rot="5400000">
            <a:off x="3863658" y="548959"/>
            <a:ext cx="1151468" cy="8875816"/>
          </a:xfrm>
          <a:prstGeom prst="round2SameRect">
            <a:avLst>
              <a:gd name="adj1" fmla="val 21428"/>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2313" y="4406901"/>
            <a:ext cx="7772400" cy="1155702"/>
          </a:xfrm>
        </p:spPr>
        <p:txBody>
          <a:bodyPr anchor="ctr"/>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547533"/>
            <a:ext cx="7772400" cy="859367"/>
          </a:xfrm>
        </p:spPr>
        <p:txBody>
          <a:bodyPr anchor="ctr"/>
          <a:lstStyle>
            <a:lvl1pPr marL="0" indent="0">
              <a:buNone/>
              <a:defRPr sz="2400">
                <a:solidFill>
                  <a:schemeClr val="tx2">
                    <a:lumMod val="9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1813771"/>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06383671"/>
      </p:ext>
    </p:extLst>
  </p:cSld>
  <p:clrMapOvr>
    <a:masterClrMapping/>
  </p:clrMapOvr>
  <p:transition spd="slow" advTm="1500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22863"/>
            <a:ext cx="4040188" cy="639762"/>
          </a:xfrm>
        </p:spPr>
        <p:txBody>
          <a:bodyPr anchor="b"/>
          <a:lstStyle>
            <a:lvl1pPr marL="0" marR="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a:pPr>
            <a:r>
              <a:rPr lang="en-US" smtClean="0"/>
              <a:t>Click to edit Master text styles</a:t>
            </a:r>
          </a:p>
        </p:txBody>
      </p:sp>
      <p:sp>
        <p:nvSpPr>
          <p:cNvPr id="4" name="Content Placeholder 3"/>
          <p:cNvSpPr>
            <a:spLocks noGrp="1"/>
          </p:cNvSpPr>
          <p:nvPr>
            <p:ph sz="half" idx="2"/>
          </p:nvPr>
        </p:nvSpPr>
        <p:spPr>
          <a:xfrm>
            <a:off x="457200" y="2087118"/>
            <a:ext cx="4040188"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2286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7118"/>
            <a:ext cx="4041775"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2472529"/>
      </p:ext>
    </p:extLst>
  </p:cSld>
  <p:clrMapOvr>
    <a:masterClrMapping/>
  </p:clrMapOvr>
  <p:transition spd="slow" advTm="15000"/>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52466076"/>
      </p:ext>
    </p:extLst>
  </p:cSld>
  <p:clrMapOvr>
    <a:masterClrMapping/>
  </p:clrMapOvr>
  <p:transition spd="slow" advTm="1500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8"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3633122"/>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ound Same Side Corner Rectangle 8"/>
          <p:cNvSpPr/>
          <p:nvPr userDrawn="1"/>
        </p:nvSpPr>
        <p:spPr>
          <a:xfrm rot="5400000">
            <a:off x="-626537" y="2179859"/>
            <a:ext cx="4724400" cy="3471333"/>
          </a:xfrm>
          <a:prstGeom prst="round2SameRect">
            <a:avLst>
              <a:gd name="adj1" fmla="val 11307"/>
              <a:gd name="adj2" fmla="val 0"/>
            </a:avLst>
          </a:prstGeom>
          <a:solidFill>
            <a:schemeClr val="accent6">
              <a:lumMod val="40000"/>
              <a:lumOff val="60000"/>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575050" y="1565725"/>
            <a:ext cx="5111750" cy="4560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06335"/>
            <a:ext cx="3008313" cy="4419827"/>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
        <p:nvSpPr>
          <p:cNvPr id="8" name="Title 1"/>
          <p:cNvSpPr>
            <a:spLocks noGrp="1"/>
          </p:cNvSpPr>
          <p:nvPr>
            <p:ph type="title"/>
          </p:nvPr>
        </p:nvSpPr>
        <p:spPr>
          <a:xfrm>
            <a:off x="457200" y="253998"/>
            <a:ext cx="8229600" cy="1041404"/>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565350115"/>
      </p:ext>
    </p:extLst>
  </p:cSld>
  <p:clrMapOvr>
    <a:masterClrMapping/>
  </p:clrMapOvr>
  <p:transition spd="slow" advTm="1500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3097928715"/>
      </p:ext>
    </p:extLst>
  </p:cSld>
  <p:clrMapOvr>
    <a:masterClrMapping/>
  </p:clrMapOvr>
  <p:transition spd="slow" advTm="1500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
        <p:nvSpPr>
          <p:cNvPr id="10" name="Round Same Side Corner Rectangle 9"/>
          <p:cNvSpPr/>
          <p:nvPr userDrawn="1"/>
        </p:nvSpPr>
        <p:spPr>
          <a:xfrm rot="5400000">
            <a:off x="3533156" y="-3270412"/>
            <a:ext cx="1812473"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57199" y="2111375"/>
            <a:ext cx="823806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199" y="1379764"/>
            <a:ext cx="8238067" cy="669167"/>
          </a:xfrm>
        </p:spPr>
        <p:txBody>
          <a:bodyPr anchor="ct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
        <p:nvSpPr>
          <p:cNvPr id="8" name="Title 1"/>
          <p:cNvSpPr>
            <a:spLocks noGrp="1"/>
          </p:cNvSpPr>
          <p:nvPr>
            <p:ph type="title"/>
          </p:nvPr>
        </p:nvSpPr>
        <p:spPr>
          <a:xfrm>
            <a:off x="457200" y="253998"/>
            <a:ext cx="8229600" cy="1041404"/>
          </a:xfrm>
        </p:spPr>
        <p:txBody>
          <a:bodyPr/>
          <a:lstStyle>
            <a:lvl1pPr>
              <a:defRPr/>
            </a:lvl1pPr>
          </a:lstStyle>
          <a:p>
            <a:r>
              <a:rPr lang="en-US" smtClean="0"/>
              <a:t>Click to edit Master title style</a:t>
            </a:r>
            <a:endParaRPr lang="en-US" dirty="0"/>
          </a:p>
        </p:txBody>
      </p:sp>
      <p:sp>
        <p:nvSpPr>
          <p:cNvPr id="12" name="Round Same Side Corner Rectangle 11"/>
          <p:cNvSpPr/>
          <p:nvPr userDrawn="1"/>
        </p:nvSpPr>
        <p:spPr>
          <a:xfrm rot="5400000">
            <a:off x="3917948" y="-3663950"/>
            <a:ext cx="1041401" cy="8877301"/>
          </a:xfrm>
          <a:prstGeom prst="round2SameRect">
            <a:avLst>
              <a:gd name="adj1" fmla="val 29600"/>
              <a:gd name="adj2" fmla="val 0"/>
            </a:avLst>
          </a:prstGeom>
          <a:solidFill>
            <a:schemeClr val="tx1">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7217300"/>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06913"/>
      </p:ext>
    </p:extLst>
  </p:cSld>
  <p:clrMapOvr>
    <a:masterClrMapping/>
  </p:clrMapOvr>
  <p:transition spd="slow" advTm="1500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928715"/>
      </p:ext>
    </p:extLst>
  </p:cSld>
  <p:clrMapOvr>
    <a:masterClrMapping/>
  </p:clrMapOvr>
  <p:transition spd="slow" advTm="1500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28032"/>
      </p:ext>
    </p:extLst>
  </p:cSld>
  <p:clrMapOvr>
    <a:masterClrMapping/>
  </p:clrMapOvr>
  <p:transition spd="slow" advTm="1500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708290"/>
      </p:ext>
    </p:extLst>
  </p:cSld>
  <p:clrMapOvr>
    <a:masterClrMapping/>
  </p:clrMapOvr>
  <p:transition spd="slow" advTm="1500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064782"/>
      </p:ext>
    </p:extLst>
  </p:cSld>
  <p:clrMapOvr>
    <a:masterClrMapping/>
  </p:clrMapOvr>
  <p:transition spd="slow" advTm="1500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269544"/>
      </p:ext>
    </p:extLst>
  </p:cSld>
  <p:clrMapOvr>
    <a:masterClrMapping/>
  </p:clrMapOvr>
  <p:transition spd="slow" advTm="1500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171320"/>
      </p:ext>
    </p:extLst>
  </p:cSld>
  <p:clrMapOvr>
    <a:masterClrMapping/>
  </p:clrMapOvr>
  <p:transition spd="slow" advTm="1500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560084"/>
      </p:ext>
    </p:extLst>
  </p:cSld>
  <p:clrMapOvr>
    <a:masterClrMapping/>
  </p:clrMapOvr>
  <p:transition spd="slow" advTm="1500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39818"/>
      </p:ext>
    </p:extLst>
  </p:cSld>
  <p:clrMapOvr>
    <a:masterClrMapping/>
  </p:clrMapOvr>
  <p:transition spd="slow"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B395E-249D-4032-A492-C637C3AE0272}" type="datetimeFigureOut">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84628032"/>
      </p:ext>
    </p:extLst>
  </p:cSld>
  <p:clrMapOvr>
    <a:masterClrMapping/>
  </p:clrMapOvr>
  <p:transition spd="slow" advTm="1500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3982"/>
      </p:ext>
    </p:extLst>
  </p:cSld>
  <p:clrMapOvr>
    <a:masterClrMapping/>
  </p:clrMapOvr>
  <p:transition spd="slow" advTm="1500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644050"/>
      </p:ext>
    </p:extLst>
  </p:cSld>
  <p:clrMapOvr>
    <a:masterClrMapping/>
  </p:clrMapOvr>
  <p:transition spd="slow"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CB395E-249D-4032-A492-C637C3AE0272}" type="datetimeFigureOut">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899708290"/>
      </p:ext>
    </p:extLst>
  </p:cSld>
  <p:clrMapOvr>
    <a:masterClrMapping/>
  </p:clrMapOvr>
  <p:transition spd="slow"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CB395E-249D-4032-A492-C637C3AE0272}" type="datetimeFigureOut">
              <a:rPr lang="en-US" smtClean="0"/>
              <a:pPr/>
              <a:t>4/8/2015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1457064782"/>
      </p:ext>
    </p:extLst>
  </p:cSld>
  <p:clrMapOvr>
    <a:masterClrMapping/>
  </p:clrMapOvr>
  <p:transition spd="slow"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CB395E-249D-4032-A492-C637C3AE0272}" type="datetimeFigureOut">
              <a:rPr lang="en-US" smtClean="0"/>
              <a:pPr/>
              <a:t>4/8/2015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4244269544"/>
      </p:ext>
    </p:extLst>
  </p:cSld>
  <p:clrMapOvr>
    <a:masterClrMapping/>
  </p:clrMapOvr>
  <p:transition spd="slow"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395E-249D-4032-A492-C637C3AE0272}" type="datetimeFigureOut">
              <a:rPr lang="en-US" smtClean="0"/>
              <a:pPr/>
              <a:t>4/8/2015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1364171320"/>
      </p:ext>
    </p:extLst>
  </p:cSld>
  <p:clrMapOvr>
    <a:masterClrMapping/>
  </p:clrMapOvr>
  <p:transition spd="slow"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B395E-249D-4032-A492-C637C3AE0272}" type="datetimeFigureOut">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3806560084"/>
      </p:ext>
    </p:extLst>
  </p:cSld>
  <p:clrMapOvr>
    <a:masterClrMapping/>
  </p:clrMapOvr>
  <p:transition spd="slow"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B395E-249D-4032-A492-C637C3AE0272}" type="datetimeFigureOut">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0957D-1BA9-4418-8970-060BC1729226}" type="slidenum">
              <a:rPr lang="en-US" smtClean="0"/>
              <a:pPr/>
              <a:t>‹#›</a:t>
            </a:fld>
            <a:endParaRPr lang="en-US"/>
          </a:p>
        </p:txBody>
      </p:sp>
    </p:spTree>
    <p:extLst>
      <p:ext uri="{BB962C8B-B14F-4D97-AF65-F5344CB8AC3E}">
        <p14:creationId xmlns:p14="http://schemas.microsoft.com/office/powerpoint/2010/main" val="2813539818"/>
      </p:ext>
    </p:extLst>
  </p:cSld>
  <p:clrMapOvr>
    <a:masterClrMapping/>
  </p:clrMapOvr>
  <p:transition spd="slow"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video" Target="../media/media1.wmv"/><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microsoft.com/office/2007/relationships/media" Target="../media/media1.wmv"/><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395E-249D-4032-A492-C637C3AE0272}" type="datetimeFigureOut">
              <a:rPr lang="en-US" smtClean="0"/>
              <a:pPr/>
              <a:t>4/8/2015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0957D-1BA9-4418-8970-060BC1729226}" type="slidenum">
              <a:rPr lang="en-US" smtClean="0"/>
              <a:pPr/>
              <a:t>‹#›</a:t>
            </a:fld>
            <a:endParaRPr lang="en-US"/>
          </a:p>
        </p:txBody>
      </p:sp>
    </p:spTree>
    <p:extLst>
      <p:ext uri="{BB962C8B-B14F-4D97-AF65-F5344CB8AC3E}">
        <p14:creationId xmlns:p14="http://schemas.microsoft.com/office/powerpoint/2010/main" val="4108066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3" cstate="print"/>
          <a:stretch>
            <a:fillRect/>
          </a:stretch>
        </p:blipFill>
        <p:spPr>
          <a:xfrm>
            <a:off x="0" y="0"/>
            <a:ext cx="9144000" cy="6858000"/>
          </a:xfrm>
          <a:prstGeom prst="rect">
            <a:avLst/>
          </a:prstGeom>
        </p:spPr>
      </p:pic>
      <p:sp>
        <p:nvSpPr>
          <p:cNvPr id="12" name="Round Same Side Corner Rectangle 11"/>
          <p:cNvSpPr/>
          <p:nvPr/>
        </p:nvSpPr>
        <p:spPr>
          <a:xfrm rot="5400000">
            <a:off x="1238992" y="-983509"/>
            <a:ext cx="6400800" cy="8875816"/>
          </a:xfrm>
          <a:prstGeom prst="round2SameRect">
            <a:avLst>
              <a:gd name="adj1" fmla="val 4981"/>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3" name="Round Same Side Corner Rectangle 12"/>
          <p:cNvSpPr/>
          <p:nvPr/>
        </p:nvSpPr>
        <p:spPr>
          <a:xfrm rot="5400000">
            <a:off x="3917948" y="-3663950"/>
            <a:ext cx="1041401" cy="8877301"/>
          </a:xfrm>
          <a:prstGeom prst="round2SameRect">
            <a:avLst>
              <a:gd name="adj1" fmla="val 29600"/>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253998"/>
            <a:ext cx="8229600" cy="1041404"/>
          </a:xfrm>
          <a:prstGeom prst="rect">
            <a:avLst/>
          </a:prstGeom>
          <a:noFill/>
        </p:spPr>
        <p:txBody>
          <a:bodyPr wrap="square" rtlCol="0" anchor="ctr">
            <a:no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903" y="6496396"/>
            <a:ext cx="1169772"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10C36985-8CAF-49A4-BC4C-142BC7CC0C14}" type="datetimeFigureOut">
              <a:rPr lang="en-US" smtClean="0">
                <a:solidFill>
                  <a:prstClr val="white">
                    <a:tint val="75000"/>
                  </a:prstClr>
                </a:solidFill>
              </a:rPr>
              <a:pPr/>
              <a:t>4/8/2015</a:t>
            </a:fld>
            <a:endParaRPr lang="en-US">
              <a:solidFill>
                <a:prstClr val="white">
                  <a:tint val="75000"/>
                </a:prstClr>
              </a:solidFill>
            </a:endParaRPr>
          </a:p>
        </p:txBody>
      </p:sp>
      <p:sp>
        <p:nvSpPr>
          <p:cNvPr id="5" name="Footer Placeholder 4"/>
          <p:cNvSpPr>
            <a:spLocks noGrp="1"/>
          </p:cNvSpPr>
          <p:nvPr>
            <p:ph type="ftr" sz="quarter" idx="3"/>
          </p:nvPr>
        </p:nvSpPr>
        <p:spPr>
          <a:xfrm>
            <a:off x="1285103" y="6496396"/>
            <a:ext cx="6573794" cy="365125"/>
          </a:xfrm>
          <a:prstGeom prst="rect">
            <a:avLst/>
          </a:prstGeom>
        </p:spPr>
        <p:txBody>
          <a:bodyPr vert="horz" lIns="91440" tIns="45720" rIns="91440" bIns="45720" rtlCol="0" anchor="b"/>
          <a:lstStyle>
            <a:lvl1pPr algn="ctr">
              <a:defRPr sz="10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493211" y="6496396"/>
            <a:ext cx="535458" cy="365125"/>
          </a:xfrm>
          <a:prstGeom prst="rect">
            <a:avLst/>
          </a:prstGeom>
        </p:spPr>
        <p:txBody>
          <a:bodyPr vert="horz" lIns="91440" tIns="45720" rIns="91440" bIns="45720" rtlCol="0" anchor="b"/>
          <a:lstStyle>
            <a:lvl1pPr algn="r">
              <a:defRPr sz="1000">
                <a:solidFill>
                  <a:schemeClr val="tx1">
                    <a:tint val="75000"/>
                  </a:schemeClr>
                </a:solidFill>
              </a:defRPr>
            </a:lvl1pPr>
          </a:lstStyle>
          <a:p>
            <a:fld id="{4F90343F-D056-4E24-BE3D-A305BDC1A23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21476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txStyles>
    <p:titleStyle>
      <a:lvl1pPr algn="l" defTabSz="914400" rtl="0" eaLnBrk="1" latinLnBrk="0" hangingPunct="1">
        <a:lnSpc>
          <a:spcPct val="90000"/>
        </a:lnSpc>
        <a:spcBef>
          <a:spcPct val="0"/>
        </a:spcBef>
        <a:buNone/>
        <a:defRPr lang="en-US" sz="3600" b="1" kern="1200" dirty="0">
          <a:solidFill>
            <a:schemeClr val="accent2">
              <a:lumMod val="20000"/>
              <a:lumOff val="80000"/>
            </a:schemeClr>
          </a:solidFill>
          <a:effectLst>
            <a:outerShdw blurRad="50800" dist="38100" dir="2700000" algn="tl" rotWithShape="0">
              <a:prstClr val="black">
                <a:alpha val="40000"/>
              </a:prstClr>
            </a:outerShdw>
          </a:effectLst>
          <a:latin typeface="Constantia" pitchFamily="18" charset="0"/>
          <a:ea typeface="+mn-ea"/>
          <a:cs typeface="+mn-cs"/>
        </a:defRPr>
      </a:lvl1pPr>
    </p:titleStyle>
    <p:bodyStyle>
      <a:lvl1pPr marL="342900" indent="-342900" algn="l" defTabSz="914400" rtl="0" eaLnBrk="1" latinLnBrk="0" hangingPunct="1">
        <a:lnSpc>
          <a:spcPct val="90000"/>
        </a:lnSpc>
        <a:spcBef>
          <a:spcPts val="1200"/>
        </a:spcBef>
        <a:buClr>
          <a:schemeClr val="accent2"/>
        </a:buClr>
        <a:buSzPct val="75000"/>
        <a:buFont typeface="Wingdings" pitchFamily="2" charset="2"/>
        <a:buChar char="v"/>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300"/>
        </a:spcBef>
        <a:buClr>
          <a:schemeClr val="accent2"/>
        </a:buClr>
        <a:buSzPct val="75000"/>
        <a:buFont typeface="Wingdings"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300"/>
        </a:spcBef>
        <a:buClr>
          <a:schemeClr val="accent2"/>
        </a:buClr>
        <a:buSzPct val="75000"/>
        <a:buFont typeface="Wingdings" pitchFamily="2" charset="2"/>
        <a:buChar char="v"/>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395E-249D-4032-A492-C637C3AE0272}" type="datetimeFigureOut">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0957D-1BA9-4418-8970-060BC1729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0662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slow" advTm="1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4.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ag.vehicles.dot.wi.gov/"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AgVehicles@dot.wi.gov"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hyperlink" Target="http://www.wisconsin.gov/" TargetMode="External"/><Relationship Id="rId5" Type="http://schemas.openxmlformats.org/officeDocument/2006/relationships/image" Target="../media/image55.jpe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a:ext>
            </a:extLst>
          </a:blip>
          <a:stretch>
            <a:fillRect/>
          </a:stretch>
        </p:blipFill>
        <p:spPr>
          <a:xfrm>
            <a:off x="6626" y="-304800"/>
            <a:ext cx="9144000" cy="7162800"/>
          </a:xfrm>
          <a:prstGeom prst="rect">
            <a:avLst/>
          </a:prstGeom>
        </p:spPr>
      </p:pic>
      <p:sp>
        <p:nvSpPr>
          <p:cNvPr id="2" name="Title 1"/>
          <p:cNvSpPr>
            <a:spLocks noGrp="1"/>
          </p:cNvSpPr>
          <p:nvPr>
            <p:ph type="ctrTitle"/>
          </p:nvPr>
        </p:nvSpPr>
        <p:spPr>
          <a:xfrm>
            <a:off x="838200" y="1219200"/>
            <a:ext cx="7772400" cy="2057400"/>
          </a:xfrm>
        </p:spPr>
        <p:txBody>
          <a:bodyPr>
            <a:noAutofit/>
          </a:bodyPr>
          <a:lstStyle/>
          <a:p>
            <a:r>
              <a:rPr lang="en-US" b="1" dirty="0" smtClean="0">
                <a:solidFill>
                  <a:srgbClr val="FFC000"/>
                </a:solidFill>
                <a:effectLst>
                  <a:outerShdw blurRad="38100" dist="38100" dir="2700000" algn="tl">
                    <a:srgbClr val="000000">
                      <a:alpha val="43137"/>
                    </a:srgbClr>
                  </a:outerShdw>
                </a:effectLst>
              </a:rPr>
              <a:t>Changes to Implement of Husbandry laws</a:t>
            </a:r>
            <a:br>
              <a:rPr lang="en-US" b="1" dirty="0" smtClean="0">
                <a:solidFill>
                  <a:srgbClr val="FFC000"/>
                </a:solidFill>
                <a:effectLst>
                  <a:outerShdw blurRad="38100" dist="38100" dir="2700000" algn="tl">
                    <a:srgbClr val="000000">
                      <a:alpha val="43137"/>
                    </a:srgbClr>
                  </a:outerShdw>
                </a:effectLst>
              </a:rPr>
            </a:br>
            <a:r>
              <a:rPr lang="en-US" sz="3200" b="1" dirty="0" smtClean="0">
                <a:solidFill>
                  <a:srgbClr val="FFC000"/>
                </a:solidFill>
                <a:effectLst>
                  <a:outerShdw blurRad="38100" dist="38100" dir="2700000" algn="tl">
                    <a:srgbClr val="000000">
                      <a:alpha val="43137"/>
                    </a:srgbClr>
                  </a:outerShdw>
                </a:effectLst>
              </a:rPr>
              <a:t>Act 377</a:t>
            </a:r>
            <a:endParaRPr lang="en-US" sz="3200" b="1" dirty="0">
              <a:solidFill>
                <a:srgbClr val="FFC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78126" y="4191000"/>
            <a:ext cx="8001000" cy="1752600"/>
          </a:xfrm>
        </p:spPr>
        <p:txBody>
          <a:bodyPr>
            <a:normAutofit lnSpcReduction="10000"/>
          </a:bodyPr>
          <a:lstStyle/>
          <a:p>
            <a:pPr>
              <a:spcBef>
                <a:spcPts val="0"/>
              </a:spcBef>
            </a:pPr>
            <a:r>
              <a:rPr lang="en-US" sz="2800" b="1" dirty="0" smtClean="0">
                <a:solidFill>
                  <a:schemeClr val="tx2">
                    <a:lumMod val="20000"/>
                    <a:lumOff val="80000"/>
                  </a:schemeClr>
                </a:solidFill>
                <a:effectLst>
                  <a:outerShdw blurRad="38100" dist="38100" dir="2700000" algn="tl">
                    <a:srgbClr val="000000">
                      <a:alpha val="43137"/>
                    </a:srgbClr>
                  </a:outerShdw>
                </a:effectLst>
              </a:rPr>
              <a:t>Presented by:</a:t>
            </a:r>
          </a:p>
          <a:p>
            <a:pPr>
              <a:spcBef>
                <a:spcPts val="0"/>
              </a:spcBef>
            </a:pPr>
            <a:r>
              <a:rPr lang="en-US" sz="2800" b="1" dirty="0" smtClean="0">
                <a:solidFill>
                  <a:schemeClr val="tx2">
                    <a:lumMod val="20000"/>
                    <a:lumOff val="80000"/>
                  </a:schemeClr>
                </a:solidFill>
                <a:effectLst>
                  <a:outerShdw blurRad="38100" dist="38100" dir="2700000" algn="tl">
                    <a:srgbClr val="000000">
                      <a:alpha val="43137"/>
                    </a:srgbClr>
                  </a:outerShdw>
                </a:effectLst>
              </a:rPr>
              <a:t>UW-Extension</a:t>
            </a:r>
          </a:p>
          <a:p>
            <a:pPr>
              <a:spcBef>
                <a:spcPts val="0"/>
              </a:spcBef>
            </a:pPr>
            <a:r>
              <a:rPr lang="en-US" sz="2800" b="1" dirty="0" smtClean="0">
                <a:solidFill>
                  <a:schemeClr val="tx2">
                    <a:lumMod val="20000"/>
                    <a:lumOff val="80000"/>
                  </a:schemeClr>
                </a:solidFill>
                <a:effectLst>
                  <a:outerShdw blurRad="38100" dist="38100" dir="2700000" algn="tl">
                    <a:srgbClr val="000000">
                      <a:alpha val="43137"/>
                    </a:srgbClr>
                  </a:outerShdw>
                </a:effectLst>
              </a:rPr>
              <a:t>Wisconsin Farm Bureau</a:t>
            </a:r>
          </a:p>
          <a:p>
            <a:pPr>
              <a:spcBef>
                <a:spcPts val="0"/>
              </a:spcBef>
            </a:pPr>
            <a:r>
              <a:rPr lang="en-US" sz="2800" b="1" dirty="0" smtClean="0">
                <a:solidFill>
                  <a:schemeClr val="tx2">
                    <a:lumMod val="20000"/>
                    <a:lumOff val="80000"/>
                  </a:schemeClr>
                </a:solidFill>
                <a:effectLst>
                  <a:outerShdw blurRad="38100" dist="38100" dir="2700000" algn="tl">
                    <a:srgbClr val="000000">
                      <a:alpha val="43137"/>
                    </a:srgbClr>
                  </a:outerShdw>
                </a:effectLst>
              </a:rPr>
              <a:t>Wisconsin Department of Transportation</a:t>
            </a:r>
            <a:endParaRPr lang="en-US" sz="2800" b="1" dirty="0">
              <a:solidFill>
                <a:schemeClr val="tx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9101672"/>
      </p:ext>
    </p:extLst>
  </p:cSld>
  <p:clrMapOvr>
    <a:masterClrMapping/>
  </p:clrMapOvr>
  <p:transition spd="slow"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8400" y="4114800"/>
            <a:ext cx="4115390" cy="27432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1714500"/>
          </a:xfrm>
          <a:prstGeom prst="rect">
            <a:avLst/>
          </a:prstGeom>
        </p:spPr>
      </p:pic>
      <p:sp>
        <p:nvSpPr>
          <p:cNvPr id="2" name="Title 1"/>
          <p:cNvSpPr>
            <a:spLocks noGrp="1"/>
          </p:cNvSpPr>
          <p:nvPr>
            <p:ph type="title"/>
          </p:nvPr>
        </p:nvSpPr>
        <p:spPr>
          <a:xfrm>
            <a:off x="1219200" y="419100"/>
            <a:ext cx="6934200" cy="876300"/>
          </a:xfrm>
        </p:spPr>
        <p:txBody>
          <a:bodyPr>
            <a:normAutofit/>
          </a:bodyPr>
          <a:lstStyle/>
          <a:p>
            <a:r>
              <a:rPr lang="en-US" sz="4800" b="1" dirty="0" smtClean="0">
                <a:solidFill>
                  <a:srgbClr val="FFC000"/>
                </a:solidFill>
                <a:effectLst>
                  <a:outerShdw blurRad="38100" dist="38100" dir="2700000" algn="tl">
                    <a:srgbClr val="000000">
                      <a:alpha val="43137"/>
                    </a:srgbClr>
                  </a:outerShdw>
                </a:effectLst>
              </a:rPr>
              <a:t>IoH Definition – cont.</a:t>
            </a:r>
            <a:endParaRPr lang="en-US" sz="4800" b="1" dirty="0">
              <a:solidFill>
                <a:srgbClr val="FFC000"/>
              </a:solidFill>
              <a:effectLst>
                <a:outerShdw blurRad="38100" dist="38100" dir="2700000" algn="tl">
                  <a:srgbClr val="000000">
                    <a:alpha val="43137"/>
                  </a:srgbClr>
                </a:outerShdw>
              </a:effectLst>
            </a:endParaRPr>
          </a:p>
        </p:txBody>
      </p:sp>
      <p:sp>
        <p:nvSpPr>
          <p:cNvPr id="7" name="TextBox 6"/>
          <p:cNvSpPr txBox="1"/>
          <p:nvPr/>
        </p:nvSpPr>
        <p:spPr>
          <a:xfrm>
            <a:off x="425196" y="1714500"/>
            <a:ext cx="8293608" cy="2400657"/>
          </a:xfrm>
          <a:prstGeom prst="rect">
            <a:avLst/>
          </a:prstGeom>
          <a:noFill/>
        </p:spPr>
        <p:txBody>
          <a:bodyPr wrap="square" rtlCol="0">
            <a:spAutoFit/>
          </a:bodyPr>
          <a:lstStyle/>
          <a:p>
            <a:pPr marL="457200" indent="-457200">
              <a:spcBef>
                <a:spcPts val="600"/>
              </a:spcBef>
              <a:spcAft>
                <a:spcPts val="600"/>
              </a:spcAft>
              <a:buFont typeface="Arial" pitchFamily="34" charset="0"/>
              <a:buChar char="•"/>
            </a:pPr>
            <a:r>
              <a:rPr lang="en-US" sz="2800" dirty="0" smtClean="0">
                <a:latin typeface="+mj-lt"/>
              </a:rPr>
              <a:t>A combination of vehicles in which each vehicle in the combination is an IoH or </a:t>
            </a:r>
          </a:p>
          <a:p>
            <a:pPr marL="457200" indent="-457200">
              <a:spcBef>
                <a:spcPts val="600"/>
              </a:spcBef>
              <a:spcAft>
                <a:spcPts val="600"/>
              </a:spcAft>
              <a:buFont typeface="Arial" pitchFamily="34" charset="0"/>
              <a:buChar char="•"/>
            </a:pPr>
            <a:r>
              <a:rPr lang="en-US" sz="2800" dirty="0" smtClean="0">
                <a:latin typeface="+mj-lt"/>
              </a:rPr>
              <a:t>in which an IoH farm wagon, farm trailer, manure trailer is towed by a farm truck, farm truck tractor, or motor truck</a:t>
            </a:r>
            <a:r>
              <a:rPr lang="en-US" sz="2800" dirty="0" smtClean="0">
                <a:solidFill>
                  <a:srgbClr val="FF0000"/>
                </a:solidFill>
                <a:latin typeface="+mj-lt"/>
              </a:rPr>
              <a:t>*</a:t>
            </a:r>
            <a:r>
              <a:rPr lang="en-US" sz="2800" dirty="0" smtClean="0">
                <a:latin typeface="+mj-lt"/>
              </a:rPr>
              <a:t>. </a:t>
            </a:r>
            <a:endParaRPr lang="en-US" sz="2800" dirty="0">
              <a:latin typeface="+mj-lt"/>
            </a:endParaRPr>
          </a:p>
        </p:txBody>
      </p:sp>
    </p:spTree>
    <p:extLst>
      <p:ext uri="{BB962C8B-B14F-4D97-AF65-F5344CB8AC3E}">
        <p14:creationId xmlns:p14="http://schemas.microsoft.com/office/powerpoint/2010/main" val="3988758056"/>
      </p:ext>
    </p:extLst>
  </p:cSld>
  <p:clrMapOvr>
    <a:masterClrMapping/>
  </p:clrMapOvr>
  <p:transition spd="slow"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1714500"/>
          </a:xfrm>
          <a:prstGeom prst="rect">
            <a:avLst/>
          </a:prstGeom>
        </p:spPr>
      </p:pic>
      <p:sp>
        <p:nvSpPr>
          <p:cNvPr id="2" name="Title 1"/>
          <p:cNvSpPr>
            <a:spLocks noGrp="1"/>
          </p:cNvSpPr>
          <p:nvPr>
            <p:ph type="title"/>
          </p:nvPr>
        </p:nvSpPr>
        <p:spPr>
          <a:xfrm>
            <a:off x="1219200" y="419100"/>
            <a:ext cx="6934200" cy="876300"/>
          </a:xfrm>
        </p:spPr>
        <p:txBody>
          <a:bodyPr>
            <a:normAutofit/>
          </a:bodyPr>
          <a:lstStyle/>
          <a:p>
            <a:r>
              <a:rPr lang="en-US" sz="4800" b="1" dirty="0" smtClean="0">
                <a:solidFill>
                  <a:srgbClr val="FFC000"/>
                </a:solidFill>
                <a:effectLst>
                  <a:outerShdw blurRad="38100" dist="38100" dir="2700000" algn="tl">
                    <a:srgbClr val="000000">
                      <a:alpha val="43137"/>
                    </a:srgbClr>
                  </a:outerShdw>
                </a:effectLst>
              </a:rPr>
              <a:t>IoH Definition – cont.</a:t>
            </a:r>
            <a:endParaRPr lang="en-US" sz="4800" b="1" dirty="0">
              <a:solidFill>
                <a:srgbClr val="FFC000"/>
              </a:solidFill>
              <a:effectLst>
                <a:outerShdw blurRad="38100" dist="38100" dir="2700000" algn="tl">
                  <a:srgbClr val="000000">
                    <a:alpha val="43137"/>
                  </a:srgbClr>
                </a:outerShdw>
              </a:effectLst>
            </a:endParaRPr>
          </a:p>
        </p:txBody>
      </p:sp>
      <p:sp>
        <p:nvSpPr>
          <p:cNvPr id="7" name="TextBox 6"/>
          <p:cNvSpPr txBox="1"/>
          <p:nvPr/>
        </p:nvSpPr>
        <p:spPr>
          <a:xfrm>
            <a:off x="457200" y="1828800"/>
            <a:ext cx="8293608" cy="4401205"/>
          </a:xfrm>
          <a:prstGeom prst="rect">
            <a:avLst/>
          </a:prstGeom>
          <a:noFill/>
        </p:spPr>
        <p:txBody>
          <a:bodyPr wrap="square" rtlCol="0">
            <a:spAutoFit/>
          </a:bodyPr>
          <a:lstStyle/>
          <a:p>
            <a:r>
              <a:rPr lang="en-US" sz="2800" dirty="0" smtClean="0">
                <a:latin typeface="+mj-lt"/>
              </a:rPr>
              <a:t>IoH </a:t>
            </a:r>
            <a:r>
              <a:rPr lang="en-US" sz="2800" dirty="0">
                <a:solidFill>
                  <a:srgbClr val="FF0000"/>
                </a:solidFill>
                <a:latin typeface="+mj-lt"/>
              </a:rPr>
              <a:t>does not include </a:t>
            </a:r>
            <a:r>
              <a:rPr lang="en-US" sz="2800" dirty="0">
                <a:latin typeface="+mj-lt"/>
              </a:rPr>
              <a:t>any of the following:</a:t>
            </a:r>
          </a:p>
          <a:p>
            <a:r>
              <a:rPr lang="en-US" sz="2800" dirty="0">
                <a:latin typeface="+mj-lt"/>
              </a:rPr>
              <a:t>	1.  An agricultural commercial motor vehicle.</a:t>
            </a:r>
          </a:p>
          <a:p>
            <a:r>
              <a:rPr lang="en-US" sz="2800" dirty="0">
                <a:latin typeface="+mj-lt"/>
              </a:rPr>
              <a:t>	2.  A vehicle </a:t>
            </a:r>
            <a:r>
              <a:rPr lang="en-US" sz="2800" dirty="0" smtClean="0">
                <a:latin typeface="+mj-lt"/>
              </a:rPr>
              <a:t>that is </a:t>
            </a:r>
            <a:r>
              <a:rPr lang="en-US" sz="2800" dirty="0">
                <a:latin typeface="+mj-lt"/>
              </a:rPr>
              <a:t>a commercial motor </a:t>
            </a:r>
            <a:r>
              <a:rPr lang="en-US" sz="2800" dirty="0" smtClean="0">
                <a:latin typeface="+mj-lt"/>
              </a:rPr>
              <a:t>		     vehicle </a:t>
            </a:r>
            <a:r>
              <a:rPr lang="en-US" sz="2800" dirty="0">
                <a:latin typeface="+mj-lt"/>
              </a:rPr>
              <a:t>under 49 CFR </a:t>
            </a:r>
            <a:r>
              <a:rPr lang="en-US" sz="2800" dirty="0" smtClean="0">
                <a:latin typeface="+mj-lt"/>
              </a:rPr>
              <a:t>390.5</a:t>
            </a:r>
            <a:r>
              <a:rPr lang="en-US" sz="2800" dirty="0" smtClean="0">
                <a:solidFill>
                  <a:srgbClr val="FF0000"/>
                </a:solidFill>
                <a:latin typeface="+mj-lt"/>
              </a:rPr>
              <a:t>*</a:t>
            </a:r>
            <a:r>
              <a:rPr lang="en-US" sz="2800" dirty="0" smtClean="0">
                <a:latin typeface="+mj-lt"/>
              </a:rPr>
              <a:t>: </a:t>
            </a:r>
            <a:endParaRPr lang="en-US" sz="2800" dirty="0">
              <a:latin typeface="+mj-lt"/>
            </a:endParaRPr>
          </a:p>
          <a:p>
            <a:pPr marL="1828800" lvl="3" indent="-457200">
              <a:buFont typeface="Arial" pitchFamily="34" charset="0"/>
              <a:buChar char="•"/>
            </a:pPr>
            <a:r>
              <a:rPr lang="en-US" sz="2800" dirty="0" smtClean="0">
                <a:latin typeface="+mj-lt"/>
              </a:rPr>
              <a:t>Has </a:t>
            </a:r>
            <a:r>
              <a:rPr lang="en-US" sz="2800" dirty="0">
                <a:latin typeface="+mj-lt"/>
              </a:rPr>
              <a:t>a gross vehicle weight rating or </a:t>
            </a:r>
            <a:endParaRPr lang="en-US" sz="2800" dirty="0" smtClean="0">
              <a:latin typeface="+mj-lt"/>
            </a:endParaRPr>
          </a:p>
          <a:p>
            <a:pPr marL="1828800" lvl="3" indent="-457200">
              <a:buFont typeface="Arial" pitchFamily="34" charset="0"/>
              <a:buChar char="•"/>
            </a:pPr>
            <a:r>
              <a:rPr lang="en-US" sz="2800" dirty="0" smtClean="0">
                <a:latin typeface="+mj-lt"/>
              </a:rPr>
              <a:t>gross </a:t>
            </a:r>
            <a:r>
              <a:rPr lang="en-US" sz="2800" dirty="0">
                <a:latin typeface="+mj-lt"/>
              </a:rPr>
              <a:t>combination weight rating, or </a:t>
            </a:r>
            <a:endParaRPr lang="en-US" sz="2800" dirty="0" smtClean="0">
              <a:latin typeface="+mj-lt"/>
            </a:endParaRPr>
          </a:p>
          <a:p>
            <a:pPr marL="1828800" lvl="3" indent="-457200">
              <a:buFont typeface="Arial" pitchFamily="34" charset="0"/>
              <a:buChar char="•"/>
            </a:pPr>
            <a:r>
              <a:rPr lang="en-US" sz="2800" dirty="0" smtClean="0">
                <a:latin typeface="+mj-lt"/>
              </a:rPr>
              <a:t>gross </a:t>
            </a:r>
            <a:r>
              <a:rPr lang="en-US" sz="2800" dirty="0">
                <a:latin typeface="+mj-lt"/>
              </a:rPr>
              <a:t>vehicle weight or </a:t>
            </a:r>
            <a:endParaRPr lang="en-US" sz="2800" dirty="0" smtClean="0">
              <a:latin typeface="+mj-lt"/>
            </a:endParaRPr>
          </a:p>
          <a:p>
            <a:pPr marL="1828800" lvl="3" indent="-457200">
              <a:buFont typeface="Arial" pitchFamily="34" charset="0"/>
              <a:buChar char="•"/>
            </a:pPr>
            <a:r>
              <a:rPr lang="en-US" sz="2800" dirty="0" smtClean="0">
                <a:latin typeface="+mj-lt"/>
              </a:rPr>
              <a:t>gross </a:t>
            </a:r>
            <a:r>
              <a:rPr lang="en-US" sz="2800" dirty="0">
                <a:latin typeface="+mj-lt"/>
              </a:rPr>
              <a:t>combination weight, of </a:t>
            </a:r>
            <a:endParaRPr lang="en-US" sz="2800" dirty="0" smtClean="0">
              <a:latin typeface="+mj-lt"/>
            </a:endParaRPr>
          </a:p>
          <a:p>
            <a:pPr marL="1828800" lvl="3" indent="-457200">
              <a:buFont typeface="Arial" pitchFamily="34" charset="0"/>
              <a:buChar char="•"/>
            </a:pPr>
            <a:r>
              <a:rPr lang="en-US" sz="2800" dirty="0" smtClean="0">
                <a:latin typeface="+mj-lt"/>
              </a:rPr>
              <a:t>10,001 pounds </a:t>
            </a:r>
            <a:r>
              <a:rPr lang="en-US" sz="2800" dirty="0">
                <a:latin typeface="+mj-lt"/>
              </a:rPr>
              <a:t>or more, whichever is greater</a:t>
            </a:r>
          </a:p>
        </p:txBody>
      </p:sp>
    </p:spTree>
    <p:extLst>
      <p:ext uri="{BB962C8B-B14F-4D97-AF65-F5344CB8AC3E}">
        <p14:creationId xmlns:p14="http://schemas.microsoft.com/office/powerpoint/2010/main" val="59728512"/>
      </p:ext>
    </p:extLst>
  </p:cSld>
  <p:clrMapOvr>
    <a:masterClrMapping/>
  </p:clrMapOvr>
  <p:transition spd="slow"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ormAutofit/>
          </a:bodyPr>
          <a:lstStyle/>
          <a:p>
            <a:pPr algn="l"/>
            <a:r>
              <a:rPr lang="en-US" sz="4800" b="1" dirty="0" smtClean="0">
                <a:solidFill>
                  <a:srgbClr val="FFC000"/>
                </a:solidFill>
                <a:effectLst>
                  <a:outerShdw blurRad="38100" dist="38100" dir="2700000" algn="tl">
                    <a:srgbClr val="000000">
                      <a:alpha val="43137"/>
                    </a:srgbClr>
                  </a:outerShdw>
                </a:effectLst>
              </a:rPr>
              <a:t> </a:t>
            </a:r>
            <a:r>
              <a:rPr lang="en-US" sz="4000" b="1" dirty="0" smtClean="0">
                <a:solidFill>
                  <a:srgbClr val="FFC000"/>
                </a:solidFill>
                <a:effectLst>
                  <a:outerShdw blurRad="38100" dist="38100" dir="2700000" algn="tl">
                    <a:srgbClr val="000000">
                      <a:alpha val="43137"/>
                    </a:srgbClr>
                  </a:outerShdw>
                </a:effectLst>
              </a:rPr>
              <a:t>IoH Height</a:t>
            </a:r>
            <a:endParaRPr lang="en-US" sz="4000" b="1" dirty="0">
              <a:solidFill>
                <a:srgbClr val="FFC000"/>
              </a:solidFill>
              <a:effectLst>
                <a:outerShdw blurRad="38100" dist="38100" dir="2700000" algn="tl">
                  <a:srgbClr val="000000">
                    <a:alpha val="43137"/>
                  </a:srgbClr>
                </a:outerShdw>
              </a:effectLst>
            </a:endParaRPr>
          </a:p>
        </p:txBody>
      </p:sp>
      <p:sp>
        <p:nvSpPr>
          <p:cNvPr id="6" name="Content Placeholder 5"/>
          <p:cNvSpPr>
            <a:spLocks noGrp="1"/>
          </p:cNvSpPr>
          <p:nvPr>
            <p:ph sz="quarter" idx="4294967295"/>
          </p:nvPr>
        </p:nvSpPr>
        <p:spPr>
          <a:xfrm>
            <a:off x="457200" y="1447800"/>
            <a:ext cx="5486400" cy="3842826"/>
          </a:xfrm>
        </p:spPr>
        <p:txBody>
          <a:bodyPr>
            <a:noAutofit/>
          </a:bodyPr>
          <a:lstStyle/>
          <a:p>
            <a:pPr marL="0" indent="0">
              <a:lnSpc>
                <a:spcPct val="120000"/>
              </a:lnSpc>
              <a:spcBef>
                <a:spcPts val="600"/>
              </a:spcBef>
              <a:spcAft>
                <a:spcPts val="600"/>
              </a:spcAft>
            </a:pPr>
            <a:r>
              <a:rPr lang="en-US" sz="2800" dirty="0" smtClean="0">
                <a:effectLst>
                  <a:outerShdw blurRad="38100" dist="38100" dir="2700000" algn="tl">
                    <a:srgbClr val="000000">
                      <a:alpha val="43137"/>
                    </a:srgbClr>
                  </a:outerShdw>
                </a:effectLst>
                <a:latin typeface="+mj-lt"/>
              </a:rPr>
              <a:t>  No height limit</a:t>
            </a:r>
          </a:p>
          <a:p>
            <a:pPr marL="0" indent="0">
              <a:lnSpc>
                <a:spcPct val="120000"/>
              </a:lnSpc>
              <a:spcBef>
                <a:spcPts val="600"/>
              </a:spcBef>
              <a:spcAft>
                <a:spcPts val="600"/>
              </a:spcAft>
              <a:buNone/>
            </a:pPr>
            <a:r>
              <a:rPr lang="en-US" sz="2800" dirty="0" smtClean="0">
                <a:latin typeface="+mj-lt"/>
              </a:rPr>
              <a:t>Operator of the IoH is responsible for ensuring that there is adequate height clearance between the IoH and any overhead structure or obstruction. </a:t>
            </a:r>
          </a:p>
          <a:p>
            <a:pPr marL="0" indent="0">
              <a:lnSpc>
                <a:spcPct val="120000"/>
              </a:lnSpc>
              <a:spcBef>
                <a:spcPts val="600"/>
              </a:spcBef>
              <a:spcAft>
                <a:spcPts val="600"/>
              </a:spcAft>
              <a:buNone/>
            </a:pPr>
            <a:endParaRPr lang="en-US" sz="2800" dirty="0" smtClean="0">
              <a:latin typeface="+mj-lt"/>
            </a:endParaRPr>
          </a:p>
          <a:p>
            <a:pPr marL="0" indent="0">
              <a:lnSpc>
                <a:spcPct val="120000"/>
              </a:lnSpc>
              <a:spcBef>
                <a:spcPts val="600"/>
              </a:spcBef>
              <a:spcAft>
                <a:spcPts val="600"/>
              </a:spcAft>
              <a:buNone/>
            </a:pPr>
            <a:endParaRPr lang="en-US" sz="2800" dirty="0" smtClean="0">
              <a:latin typeface="+mj-lt"/>
            </a:endParaRPr>
          </a:p>
          <a:p>
            <a:endParaRPr lang="en-US" sz="2800" dirty="0">
              <a:latin typeface="+mj-lt"/>
            </a:endParaRPr>
          </a:p>
          <a:p>
            <a:pPr marL="0" indent="0">
              <a:buNone/>
            </a:pPr>
            <a:endParaRPr lang="en-US" sz="2800" dirty="0">
              <a:latin typeface="+mj-lt"/>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0649" y="1524000"/>
            <a:ext cx="3056671" cy="4429340"/>
          </a:xfrm>
          <a:prstGeom prst="rect">
            <a:avLst/>
          </a:prstGeom>
        </p:spPr>
      </p:pic>
      <p:sp>
        <p:nvSpPr>
          <p:cNvPr id="5" name="TextBox 4"/>
          <p:cNvSpPr txBox="1"/>
          <p:nvPr/>
        </p:nvSpPr>
        <p:spPr>
          <a:xfrm>
            <a:off x="533400" y="5867400"/>
            <a:ext cx="2362198" cy="381000"/>
          </a:xfrm>
          <a:prstGeom prst="rect">
            <a:avLst/>
          </a:prstGeom>
          <a:noFill/>
        </p:spPr>
        <p:txBody>
          <a:bodyPr wrap="square" rtlCol="0">
            <a:spAutoFit/>
          </a:bodyPr>
          <a:lstStyle/>
          <a:p>
            <a:r>
              <a:rPr lang="en-US" dirty="0" smtClean="0"/>
              <a:t>Effective- 05-24-14</a:t>
            </a:r>
            <a:endParaRPr lang="en-US" dirty="0"/>
          </a:p>
        </p:txBody>
      </p:sp>
    </p:spTree>
    <p:extLst>
      <p:ext uri="{BB962C8B-B14F-4D97-AF65-F5344CB8AC3E}">
        <p14:creationId xmlns:p14="http://schemas.microsoft.com/office/powerpoint/2010/main" val="1937579245"/>
      </p:ext>
    </p:extLst>
  </p:cSld>
  <p:clrMapOvr>
    <a:masterClrMapping/>
  </p:clrMapOvr>
  <p:transition spd="slow"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971675"/>
          </a:xfrm>
          <a:prstGeom prst="rect">
            <a:avLst/>
          </a:prstGeom>
        </p:spPr>
      </p:pic>
      <p:sp>
        <p:nvSpPr>
          <p:cNvPr id="2" name="Title 1"/>
          <p:cNvSpPr>
            <a:spLocks noGrp="1"/>
          </p:cNvSpPr>
          <p:nvPr>
            <p:ph type="title"/>
          </p:nvPr>
        </p:nvSpPr>
        <p:spPr>
          <a:xfrm>
            <a:off x="381000" y="-76200"/>
            <a:ext cx="2362200" cy="990600"/>
          </a:xfrm>
        </p:spPr>
        <p:txBody>
          <a:bodyPr>
            <a:normAutofit fontScale="90000"/>
          </a:bodyPr>
          <a:lstStyle/>
          <a:p>
            <a:r>
              <a:rPr lang="en-US" sz="48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sz="48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Length</a:t>
            </a:r>
            <a:endParaRPr lang="en-US" sz="4900"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Rectangle 2"/>
          <p:cNvSpPr/>
          <p:nvPr/>
        </p:nvSpPr>
        <p:spPr>
          <a:xfrm>
            <a:off x="495300" y="2209800"/>
            <a:ext cx="8153400" cy="5293757"/>
          </a:xfrm>
          <a:prstGeom prst="rect">
            <a:avLst/>
          </a:prstGeom>
        </p:spPr>
        <p:txBody>
          <a:bodyPr wrap="square">
            <a:spAutoFit/>
          </a:bodyPr>
          <a:lstStyle/>
          <a:p>
            <a:pPr>
              <a:spcBef>
                <a:spcPts val="600"/>
              </a:spcBef>
              <a:spcAft>
                <a:spcPts val="600"/>
              </a:spcAft>
            </a:pPr>
            <a:r>
              <a:rPr lang="en-US" sz="2800" dirty="0" smtClean="0">
                <a:latin typeface="+mj-lt"/>
              </a:rPr>
              <a:t>Without permit:</a:t>
            </a:r>
          </a:p>
          <a:p>
            <a:pPr marL="914400" lvl="1" indent="-457200">
              <a:spcBef>
                <a:spcPts val="600"/>
              </a:spcBef>
              <a:spcAft>
                <a:spcPts val="600"/>
              </a:spcAft>
              <a:buFont typeface="Arial" panose="020B0604020202020204" pitchFamily="34" charset="0"/>
              <a:buChar char="•"/>
            </a:pPr>
            <a:r>
              <a:rPr lang="en-US" sz="2800" dirty="0" smtClean="0">
                <a:latin typeface="+mj-lt"/>
              </a:rPr>
              <a:t>Single IoH - 60 </a:t>
            </a:r>
            <a:r>
              <a:rPr lang="en-US" sz="2800" dirty="0">
                <a:latin typeface="+mj-lt"/>
              </a:rPr>
              <a:t>feet</a:t>
            </a:r>
          </a:p>
          <a:p>
            <a:pPr marL="914400" lvl="1" indent="-457200">
              <a:spcBef>
                <a:spcPts val="600"/>
              </a:spcBef>
              <a:spcAft>
                <a:spcPts val="600"/>
              </a:spcAft>
              <a:buFont typeface="Arial" panose="020B0604020202020204" pitchFamily="34" charset="0"/>
              <a:buChar char="•"/>
            </a:pPr>
            <a:r>
              <a:rPr lang="en-US" sz="2800" dirty="0" smtClean="0">
                <a:latin typeface="+mj-lt"/>
              </a:rPr>
              <a:t>Two IoH vehicle combination - 100 feet</a:t>
            </a:r>
            <a:endParaRPr lang="en-US" sz="2800" dirty="0">
              <a:latin typeface="+mj-lt"/>
            </a:endParaRPr>
          </a:p>
          <a:p>
            <a:pPr marL="914400" lvl="1" indent="-457200">
              <a:spcBef>
                <a:spcPts val="600"/>
              </a:spcBef>
              <a:spcAft>
                <a:spcPts val="600"/>
              </a:spcAft>
              <a:buFont typeface="Arial" panose="020B0604020202020204" pitchFamily="34" charset="0"/>
              <a:buChar char="•"/>
            </a:pPr>
            <a:r>
              <a:rPr lang="en-US" sz="2800" dirty="0" smtClean="0">
                <a:latin typeface="+mj-lt"/>
              </a:rPr>
              <a:t>3 IoH vehicle combination (train)</a:t>
            </a:r>
          </a:p>
          <a:p>
            <a:pPr marL="1371600" lvl="2" indent="-457200">
              <a:spcBef>
                <a:spcPts val="600"/>
              </a:spcBef>
              <a:spcAft>
                <a:spcPts val="600"/>
              </a:spcAft>
              <a:buClr>
                <a:schemeClr val="tx1"/>
              </a:buClr>
              <a:buFont typeface="Arial" panose="020B0604020202020204" pitchFamily="34" charset="0"/>
              <a:buChar char="•"/>
            </a:pPr>
            <a:r>
              <a:rPr lang="en-US" sz="2400" dirty="0" smtClean="0">
                <a:latin typeface="+mj-lt"/>
              </a:rPr>
              <a:t>No more than 100 feet with speed restriction of 25 mph or less or 70 feet at speed greater than 25 mph</a:t>
            </a:r>
          </a:p>
          <a:p>
            <a:pPr marL="914400" lvl="1" indent="-457200">
              <a:spcBef>
                <a:spcPts val="600"/>
              </a:spcBef>
              <a:spcAft>
                <a:spcPts val="600"/>
              </a:spcAft>
              <a:buFont typeface="Arial" panose="020B0604020202020204" pitchFamily="34" charset="0"/>
              <a:buChar char="•"/>
            </a:pPr>
            <a:r>
              <a:rPr lang="en-US" sz="2800" dirty="0" smtClean="0">
                <a:latin typeface="+mj-lt"/>
              </a:rPr>
              <a:t>“No-Fee Permit” may be available</a:t>
            </a:r>
            <a:endParaRPr lang="en-US" sz="2800" dirty="0">
              <a:latin typeface="+mj-lt"/>
            </a:endParaRPr>
          </a:p>
          <a:p>
            <a:pPr>
              <a:spcBef>
                <a:spcPts val="600"/>
              </a:spcBef>
              <a:spcAft>
                <a:spcPts val="600"/>
              </a:spcAft>
            </a:pPr>
            <a:endParaRPr lang="en-US" sz="2800" dirty="0" smtClean="0"/>
          </a:p>
          <a:p>
            <a:pPr>
              <a:spcBef>
                <a:spcPts val="600"/>
              </a:spcBef>
              <a:spcAft>
                <a:spcPts val="600"/>
              </a:spcAft>
            </a:pPr>
            <a:endParaRPr lang="en-US" sz="2800" dirty="0"/>
          </a:p>
        </p:txBody>
      </p:sp>
      <p:sp>
        <p:nvSpPr>
          <p:cNvPr id="5" name="TextBox 4"/>
          <p:cNvSpPr txBox="1"/>
          <p:nvPr/>
        </p:nvSpPr>
        <p:spPr>
          <a:xfrm>
            <a:off x="6629400" y="6248400"/>
            <a:ext cx="2362198" cy="381000"/>
          </a:xfrm>
          <a:prstGeom prst="rect">
            <a:avLst/>
          </a:prstGeom>
          <a:noFill/>
        </p:spPr>
        <p:txBody>
          <a:bodyPr wrap="square" rtlCol="0">
            <a:spAutoFit/>
          </a:bodyPr>
          <a:lstStyle/>
          <a:p>
            <a:r>
              <a:rPr lang="en-US" dirty="0" smtClean="0"/>
              <a:t>Effective- 05-24-14</a:t>
            </a:r>
            <a:endParaRPr lang="en-US" dirty="0"/>
          </a:p>
        </p:txBody>
      </p:sp>
    </p:spTree>
    <p:extLst>
      <p:ext uri="{BB962C8B-B14F-4D97-AF65-F5344CB8AC3E}">
        <p14:creationId xmlns:p14="http://schemas.microsoft.com/office/powerpoint/2010/main" val="1648838469"/>
      </p:ext>
    </p:extLst>
  </p:cSld>
  <p:clrMapOvr>
    <a:masterClrMapping/>
  </p:clrMapOvr>
  <p:transition spd="slow"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38135" b="30379"/>
          <a:stretch/>
        </p:blipFill>
        <p:spPr>
          <a:xfrm>
            <a:off x="-3048" y="-30480"/>
            <a:ext cx="9144000" cy="1862048"/>
          </a:xfrm>
          <a:prstGeom prst="rect">
            <a:avLst/>
          </a:prstGeom>
        </p:spPr>
      </p:pic>
      <p:sp>
        <p:nvSpPr>
          <p:cNvPr id="2" name="Title 1"/>
          <p:cNvSpPr>
            <a:spLocks noGrp="1"/>
          </p:cNvSpPr>
          <p:nvPr>
            <p:ph type="title"/>
          </p:nvPr>
        </p:nvSpPr>
        <p:spPr/>
        <p:txBody>
          <a:bodyPr/>
          <a:lstStyle/>
          <a:p>
            <a:pPr algn="l"/>
            <a:r>
              <a:rPr lang="en-US" b="1" dirty="0" smtClean="0">
                <a:solidFill>
                  <a:srgbClr val="FFC000"/>
                </a:solidFill>
                <a:effectLst>
                  <a:outerShdw blurRad="38100" dist="38100" dir="2700000" algn="tl">
                    <a:srgbClr val="000000">
                      <a:alpha val="43137"/>
                    </a:srgbClr>
                  </a:outerShdw>
                </a:effectLst>
              </a:rPr>
              <a:t>IoH Width</a:t>
            </a:r>
            <a:endParaRPr lang="en-US"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762000" y="1524000"/>
            <a:ext cx="7467600" cy="5432256"/>
          </a:xfrm>
          <a:prstGeom prst="rect">
            <a:avLst/>
          </a:prstGeom>
          <a:noFill/>
        </p:spPr>
        <p:txBody>
          <a:bodyPr wrap="square" rtlCol="0">
            <a:spAutoFit/>
          </a:bodyPr>
          <a:lstStyle/>
          <a:p>
            <a:endParaRPr lang="en-US" sz="2800" dirty="0" smtClean="0"/>
          </a:p>
          <a:p>
            <a:pPr marL="457200" indent="-457200">
              <a:spcBef>
                <a:spcPts val="600"/>
              </a:spcBef>
              <a:spcAft>
                <a:spcPts val="600"/>
              </a:spcAft>
              <a:buFont typeface="Arial" panose="020B0604020202020204" pitchFamily="34" charset="0"/>
              <a:buChar char="•"/>
            </a:pPr>
            <a:r>
              <a:rPr lang="en-US" sz="3200" dirty="0" smtClean="0">
                <a:latin typeface="+mj-lt"/>
              </a:rPr>
              <a:t>Tractor width limits removed, including when operated on Interstate.</a:t>
            </a:r>
          </a:p>
          <a:p>
            <a:pPr marL="457200" indent="-457200">
              <a:spcBef>
                <a:spcPts val="600"/>
              </a:spcBef>
              <a:spcAft>
                <a:spcPts val="600"/>
              </a:spcAft>
              <a:buFont typeface="Arial" panose="020B0604020202020204" pitchFamily="34" charset="0"/>
              <a:buChar char="•"/>
            </a:pPr>
            <a:r>
              <a:rPr lang="en-US" sz="3200" dirty="0" smtClean="0">
                <a:latin typeface="+mj-lt"/>
              </a:rPr>
              <a:t>No width limit for IoH operated on a highway. </a:t>
            </a:r>
          </a:p>
          <a:p>
            <a:pPr marL="457200" indent="-457200">
              <a:spcBef>
                <a:spcPts val="600"/>
              </a:spcBef>
              <a:spcAft>
                <a:spcPts val="600"/>
              </a:spcAft>
              <a:buFont typeface="Arial" panose="020B0604020202020204" pitchFamily="34" charset="0"/>
              <a:buChar char="•"/>
            </a:pPr>
            <a:r>
              <a:rPr lang="en-US" sz="3200" dirty="0" smtClean="0">
                <a:latin typeface="+mj-lt"/>
              </a:rPr>
              <a:t>Additional lighting and marking requirements for “wide” IoH as of November 1, 2015.</a:t>
            </a:r>
          </a:p>
          <a:p>
            <a:pPr marL="457200" indent="-457200">
              <a:spcBef>
                <a:spcPts val="600"/>
              </a:spcBef>
              <a:spcAft>
                <a:spcPts val="600"/>
              </a:spcAft>
            </a:pPr>
            <a:endParaRPr lang="en-US" sz="2800" dirty="0" smtClean="0"/>
          </a:p>
        </p:txBody>
      </p:sp>
      <p:sp>
        <p:nvSpPr>
          <p:cNvPr id="6" name="TextBox 5"/>
          <p:cNvSpPr txBox="1"/>
          <p:nvPr/>
        </p:nvSpPr>
        <p:spPr>
          <a:xfrm>
            <a:off x="6629400" y="6172200"/>
            <a:ext cx="2362198" cy="381000"/>
          </a:xfrm>
          <a:prstGeom prst="rect">
            <a:avLst/>
          </a:prstGeom>
          <a:noFill/>
        </p:spPr>
        <p:txBody>
          <a:bodyPr wrap="square" rtlCol="0">
            <a:spAutoFit/>
          </a:bodyPr>
          <a:lstStyle/>
          <a:p>
            <a:r>
              <a:rPr lang="en-US" dirty="0" smtClean="0"/>
              <a:t>Effective- 11-01-15</a:t>
            </a:r>
            <a:endParaRPr lang="en-US" dirty="0"/>
          </a:p>
        </p:txBody>
      </p:sp>
    </p:spTree>
    <p:extLst>
      <p:ext uri="{BB962C8B-B14F-4D97-AF65-F5344CB8AC3E}">
        <p14:creationId xmlns:p14="http://schemas.microsoft.com/office/powerpoint/2010/main" val="236852500"/>
      </p:ext>
    </p:extLst>
  </p:cSld>
  <p:clrMapOvr>
    <a:masterClrMapping/>
  </p:clrMapOvr>
  <p:transition spd="slow"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58952"/>
            <a:ext cx="5867400" cy="1143000"/>
          </a:xfrm>
        </p:spPr>
        <p:txBody>
          <a:bodyPr>
            <a:noAutofit/>
          </a:bodyPr>
          <a:lstStyle/>
          <a:p>
            <a:pPr algn="l"/>
            <a:r>
              <a:rPr lang="en-US" b="1" dirty="0" smtClean="0">
                <a:solidFill>
                  <a:srgbClr val="FFC000"/>
                </a:solidFill>
                <a:effectLst>
                  <a:outerShdw blurRad="38100" dist="38100" dir="2700000" algn="tl">
                    <a:srgbClr val="000000">
                      <a:alpha val="43137"/>
                    </a:srgbClr>
                  </a:outerShdw>
                </a:effectLst>
              </a:rPr>
              <a:t>Agricultural </a:t>
            </a:r>
            <a:r>
              <a:rPr lang="en-US" b="1" dirty="0">
                <a:solidFill>
                  <a:srgbClr val="FFC000"/>
                </a:solidFill>
                <a:effectLst>
                  <a:outerShdw blurRad="38100" dist="38100" dir="2700000" algn="tl">
                    <a:srgbClr val="000000">
                      <a:alpha val="43137"/>
                    </a:srgbClr>
                  </a:outerShdw>
                </a:effectLst>
              </a:rPr>
              <a:t/>
            </a:r>
            <a:br>
              <a:rPr lang="en-US" b="1" dirty="0">
                <a:solidFill>
                  <a:srgbClr val="FFC000"/>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Commercial Motor</a:t>
            </a:r>
            <a:br>
              <a:rPr lang="en-US" b="1" dirty="0" smtClean="0">
                <a:solidFill>
                  <a:srgbClr val="FFC000"/>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Vehicle (Ag CMV)</a:t>
            </a:r>
            <a:r>
              <a:rPr lang="en-US" sz="3200" b="1" dirty="0" smtClean="0">
                <a:effectLst>
                  <a:outerShdw blurRad="38100" dist="38100" dir="2700000" algn="tl">
                    <a:srgbClr val="000000">
                      <a:alpha val="43137"/>
                    </a:srgbClr>
                  </a:outerShdw>
                </a:effectLst>
              </a:rPr>
              <a:t> 340.01 (1o)</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914400" y="2743200"/>
            <a:ext cx="7162800" cy="353103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533400"/>
            <a:ext cx="1524000" cy="1524000"/>
          </a:xfrm>
          <a:prstGeom prst="rect">
            <a:avLst/>
          </a:prstGeom>
        </p:spPr>
      </p:pic>
      <p:sp>
        <p:nvSpPr>
          <p:cNvPr id="5" name="TextBox 4"/>
          <p:cNvSpPr txBox="1"/>
          <p:nvPr/>
        </p:nvSpPr>
        <p:spPr>
          <a:xfrm>
            <a:off x="381002" y="6324600"/>
            <a:ext cx="2362198" cy="381000"/>
          </a:xfrm>
          <a:prstGeom prst="rect">
            <a:avLst/>
          </a:prstGeom>
          <a:noFill/>
        </p:spPr>
        <p:txBody>
          <a:bodyPr wrap="square" rtlCol="0">
            <a:spAutoFit/>
          </a:bodyPr>
          <a:lstStyle/>
          <a:p>
            <a:r>
              <a:rPr lang="en-US" dirty="0" smtClean="0"/>
              <a:t>Effective- 4-24-14</a:t>
            </a:r>
            <a:endParaRPr lang="en-US" dirty="0"/>
          </a:p>
        </p:txBody>
      </p:sp>
    </p:spTree>
    <p:extLst>
      <p:ext uri="{BB962C8B-B14F-4D97-AF65-F5344CB8AC3E}">
        <p14:creationId xmlns:p14="http://schemas.microsoft.com/office/powerpoint/2010/main" val="1755295655"/>
      </p:ext>
    </p:extLst>
  </p:cSld>
  <p:clrMapOvr>
    <a:masterClrMapping/>
  </p:clrMapOvr>
  <p:transition spd="slow"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7616"/>
            <a:ext cx="6934200" cy="1143000"/>
          </a:xfrm>
        </p:spPr>
        <p:txBody>
          <a:bodyPr>
            <a:normAutofit fontScale="90000"/>
          </a:bodyPr>
          <a:lstStyle/>
          <a:p>
            <a:r>
              <a:rPr lang="en-US" sz="4000" b="1" dirty="0" smtClean="0">
                <a:solidFill>
                  <a:srgbClr val="FFC000"/>
                </a:solidFill>
                <a:effectLst>
                  <a:outerShdw blurRad="38100" dist="38100" dir="2700000" algn="tl">
                    <a:srgbClr val="000000">
                      <a:alpha val="43137"/>
                    </a:srgbClr>
                  </a:outerShdw>
                </a:effectLst>
              </a:rPr>
              <a:t>Agricultural CMV Definition </a:t>
            </a:r>
            <a:endParaRPr lang="en-US" sz="4000" dirty="0"/>
          </a:p>
        </p:txBody>
      </p:sp>
      <p:sp>
        <p:nvSpPr>
          <p:cNvPr id="4" name="TextBox 3"/>
          <p:cNvSpPr txBox="1"/>
          <p:nvPr/>
        </p:nvSpPr>
        <p:spPr>
          <a:xfrm>
            <a:off x="304800" y="1752600"/>
            <a:ext cx="8610600" cy="4893647"/>
          </a:xfrm>
          <a:prstGeom prst="rect">
            <a:avLst/>
          </a:prstGeom>
          <a:noFill/>
        </p:spPr>
        <p:txBody>
          <a:bodyPr wrap="square" rtlCol="0">
            <a:spAutoFit/>
          </a:bodyPr>
          <a:lstStyle/>
          <a:p>
            <a:r>
              <a:rPr lang="en-US" sz="2400" dirty="0" smtClean="0">
                <a:latin typeface="+mj-lt"/>
              </a:rPr>
              <a:t>An Ag CMV is a commercial motor vehicle to which </a:t>
            </a:r>
            <a:r>
              <a:rPr lang="en-US" sz="2400" b="1" u="sng" dirty="0" smtClean="0">
                <a:solidFill>
                  <a:srgbClr val="FF0000"/>
                </a:solidFill>
                <a:latin typeface="+mj-lt"/>
              </a:rPr>
              <a:t>all</a:t>
            </a:r>
            <a:r>
              <a:rPr lang="en-US" sz="2400" dirty="0" smtClean="0">
                <a:latin typeface="+mj-lt"/>
              </a:rPr>
              <a:t> of the </a:t>
            </a:r>
          </a:p>
          <a:p>
            <a:r>
              <a:rPr lang="en-US" sz="2400" dirty="0" smtClean="0">
                <a:latin typeface="+mj-lt"/>
              </a:rPr>
              <a:t>following apply:</a:t>
            </a:r>
          </a:p>
          <a:p>
            <a:pPr marL="457200" indent="-457200">
              <a:spcBef>
                <a:spcPts val="600"/>
              </a:spcBef>
              <a:spcAft>
                <a:spcPts val="600"/>
              </a:spcAft>
              <a:buAutoNum type="alphaLcPeriod"/>
            </a:pPr>
            <a:r>
              <a:rPr lang="en-US" sz="2200" dirty="0" smtClean="0">
                <a:latin typeface="+mj-lt"/>
              </a:rPr>
              <a:t>Substantially designed or equipped, or materially altered from its original construction, for the purpose of agricultural use</a:t>
            </a:r>
          </a:p>
          <a:p>
            <a:pPr marL="457200" indent="-457200">
              <a:spcBef>
                <a:spcPts val="600"/>
              </a:spcBef>
              <a:spcAft>
                <a:spcPts val="600"/>
              </a:spcAft>
              <a:buAutoNum type="alphaLcPeriod"/>
            </a:pPr>
            <a:r>
              <a:rPr lang="en-US" sz="2200" dirty="0">
                <a:latin typeface="+mj-lt"/>
              </a:rPr>
              <a:t>D</a:t>
            </a:r>
            <a:r>
              <a:rPr lang="en-US" sz="2200" dirty="0" smtClean="0">
                <a:latin typeface="+mj-lt"/>
              </a:rPr>
              <a:t>esigned and manufactured primarily for highway use</a:t>
            </a:r>
          </a:p>
          <a:p>
            <a:pPr marL="457200" indent="-457200">
              <a:spcBef>
                <a:spcPts val="600"/>
              </a:spcBef>
              <a:spcAft>
                <a:spcPts val="600"/>
              </a:spcAft>
              <a:buAutoNum type="alphaLcPeriod"/>
            </a:pPr>
            <a:r>
              <a:rPr lang="en-US" sz="2200" dirty="0" smtClean="0">
                <a:latin typeface="+mj-lt"/>
              </a:rPr>
              <a:t>Manufactured to meet federal motor vehicle safety standard certification label requirements  49 CFR 567, after 1970</a:t>
            </a:r>
          </a:p>
          <a:p>
            <a:pPr marL="457200" indent="-457200">
              <a:spcBef>
                <a:spcPts val="600"/>
              </a:spcBef>
              <a:spcAft>
                <a:spcPts val="600"/>
              </a:spcAft>
              <a:buAutoNum type="alphaLcPeriod"/>
            </a:pPr>
            <a:r>
              <a:rPr lang="en-US" sz="2200" dirty="0" smtClean="0">
                <a:latin typeface="+mj-lt"/>
              </a:rPr>
              <a:t>Used </a:t>
            </a:r>
            <a:r>
              <a:rPr lang="en-US" sz="2200" b="1" dirty="0" smtClean="0">
                <a:solidFill>
                  <a:srgbClr val="FF0000"/>
                </a:solidFill>
                <a:latin typeface="+mj-lt"/>
              </a:rPr>
              <a:t>exclusively </a:t>
            </a:r>
            <a:r>
              <a:rPr lang="en-US" sz="2200" dirty="0" smtClean="0">
                <a:latin typeface="+mj-lt"/>
              </a:rPr>
              <a:t>in the conduct of agricultural operations</a:t>
            </a:r>
          </a:p>
          <a:p>
            <a:pPr marL="457200" indent="-457200">
              <a:spcBef>
                <a:spcPts val="600"/>
              </a:spcBef>
              <a:spcAft>
                <a:spcPts val="600"/>
              </a:spcAft>
              <a:buAutoNum type="alphaLcPeriod"/>
            </a:pPr>
            <a:r>
              <a:rPr lang="en-US" sz="2200" dirty="0" smtClean="0">
                <a:latin typeface="+mj-lt"/>
              </a:rPr>
              <a:t>Is </a:t>
            </a:r>
            <a:r>
              <a:rPr lang="en-US" sz="2200" b="1" dirty="0" smtClean="0">
                <a:solidFill>
                  <a:srgbClr val="FF0000"/>
                </a:solidFill>
                <a:latin typeface="+mj-lt"/>
              </a:rPr>
              <a:t>directly</a:t>
            </a:r>
            <a:r>
              <a:rPr lang="en-US" sz="2200" dirty="0" smtClean="0">
                <a:latin typeface="+mj-lt"/>
              </a:rPr>
              <a:t> engaged in harvesting farm products, </a:t>
            </a:r>
            <a:r>
              <a:rPr lang="en-US" sz="2200" b="1" dirty="0" smtClean="0">
                <a:solidFill>
                  <a:srgbClr val="FF0000"/>
                </a:solidFill>
                <a:latin typeface="+mj-lt"/>
              </a:rPr>
              <a:t>directly</a:t>
            </a:r>
            <a:r>
              <a:rPr lang="en-US" sz="2200" dirty="0" smtClean="0">
                <a:latin typeface="+mj-lt"/>
              </a:rPr>
              <a:t> applies fertilizer </a:t>
            </a:r>
            <a:r>
              <a:rPr lang="en-US" sz="2200" i="1" dirty="0" smtClean="0">
                <a:latin typeface="+mj-lt"/>
              </a:rPr>
              <a:t>(manure included here), </a:t>
            </a:r>
            <a:r>
              <a:rPr lang="en-US" sz="2200" dirty="0" smtClean="0">
                <a:latin typeface="+mj-lt"/>
              </a:rPr>
              <a:t>spray or seeds to a farm field, or distributes feed to livestock</a:t>
            </a:r>
          </a:p>
          <a:p>
            <a:endParaRPr lang="en-US" sz="1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2192"/>
            <a:ext cx="1524000" cy="1524000"/>
          </a:xfrm>
          <a:prstGeom prst="rect">
            <a:avLst/>
          </a:prstGeom>
        </p:spPr>
      </p:pic>
    </p:spTree>
    <p:extLst>
      <p:ext uri="{BB962C8B-B14F-4D97-AF65-F5344CB8AC3E}">
        <p14:creationId xmlns:p14="http://schemas.microsoft.com/office/powerpoint/2010/main" val="192320678"/>
      </p:ext>
    </p:extLst>
  </p:cSld>
  <p:clrMapOvr>
    <a:masterClrMapping/>
  </p:clrMapOvr>
  <p:transition spd="slow"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rPr>
              <a:t>Is it an Ag CMV?</a:t>
            </a:r>
            <a:endParaRPr lang="en-US"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3124200" y="2514600"/>
            <a:ext cx="2971800" cy="646331"/>
          </a:xfrm>
          <a:prstGeom prst="rect">
            <a:avLst/>
          </a:prstGeom>
          <a:noFill/>
        </p:spPr>
        <p:txBody>
          <a:bodyPr wrap="square" rtlCol="0">
            <a:spAutoFit/>
          </a:bodyPr>
          <a:lstStyle/>
          <a:p>
            <a:r>
              <a:rPr lang="en-US" dirty="0" smtClean="0"/>
              <a:t>Insert photo of vehicle to analyze with five questions</a:t>
            </a:r>
            <a:endParaRPr lang="en-US" dirty="0"/>
          </a:p>
        </p:txBody>
      </p:sp>
      <p:pic>
        <p:nvPicPr>
          <p:cNvPr id="77825" name="Picture 1" descr="C:\Users\Dotm6k\AppData\Local\Microsoft\Windows\Temporary Internet Files\Content.Outlook\OP4CHZO7\silage truck 2.jpg"/>
          <p:cNvPicPr>
            <a:picLocks noChangeAspect="1" noChangeArrowheads="1"/>
          </p:cNvPicPr>
          <p:nvPr/>
        </p:nvPicPr>
        <p:blipFill>
          <a:blip r:embed="rId2" cstate="print"/>
          <a:srcRect/>
          <a:stretch>
            <a:fillRect/>
          </a:stretch>
        </p:blipFill>
        <p:spPr bwMode="auto">
          <a:xfrm>
            <a:off x="1371600" y="1371600"/>
            <a:ext cx="6400800" cy="4572000"/>
          </a:xfrm>
          <a:prstGeom prst="rect">
            <a:avLst/>
          </a:prstGeom>
          <a:noFill/>
        </p:spPr>
      </p:pic>
    </p:spTree>
  </p:cSld>
  <p:clrMapOvr>
    <a:masterClrMapping/>
  </p:clrMapOvr>
  <p:transition spd="slow"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2514600"/>
            <a:ext cx="2971800" cy="646331"/>
          </a:xfrm>
          <a:prstGeom prst="rect">
            <a:avLst/>
          </a:prstGeom>
          <a:noFill/>
        </p:spPr>
        <p:txBody>
          <a:bodyPr wrap="square" rtlCol="0">
            <a:spAutoFit/>
          </a:bodyPr>
          <a:lstStyle/>
          <a:p>
            <a:r>
              <a:rPr lang="en-US" dirty="0" smtClean="0"/>
              <a:t>Insert photo of vehicle to analyze with five questions</a:t>
            </a:r>
            <a:endParaRPr lang="en-US" dirty="0"/>
          </a:p>
        </p:txBody>
      </p:sp>
      <p:pic>
        <p:nvPicPr>
          <p:cNvPr id="76801" name="Picture 1" descr="C:\Users\Dotm6k\AppData\Local\Microsoft\Windows\Temporary Internet Files\Content.Outlook\OP4CHZO7\transfer tanker.jpg"/>
          <p:cNvPicPr>
            <a:picLocks noChangeAspect="1" noChangeArrowheads="1"/>
          </p:cNvPicPr>
          <p:nvPr/>
        </p:nvPicPr>
        <p:blipFill>
          <a:blip r:embed="rId2" cstate="print"/>
          <a:srcRect/>
          <a:stretch>
            <a:fillRect/>
          </a:stretch>
        </p:blipFill>
        <p:spPr bwMode="auto">
          <a:xfrm>
            <a:off x="1371600" y="1447800"/>
            <a:ext cx="6400800" cy="4572000"/>
          </a:xfrm>
          <a:prstGeom prst="rect">
            <a:avLst/>
          </a:prstGeom>
          <a:noFill/>
        </p:spPr>
      </p:pic>
      <p:sp>
        <p:nvSpPr>
          <p:cNvPr id="7" name="Title 1"/>
          <p:cNvSpPr>
            <a:spLocks noGrp="1"/>
          </p:cNvSpPr>
          <p:nvPr>
            <p:ph type="title"/>
          </p:nvPr>
        </p:nvSpPr>
        <p:spPr>
          <a:xfrm>
            <a:off x="457200" y="274638"/>
            <a:ext cx="8229600" cy="1143000"/>
          </a:xfrm>
        </p:spPr>
        <p:txBody>
          <a:bodyPr/>
          <a:lstStyle/>
          <a:p>
            <a:r>
              <a:rPr lang="en-US" b="1" dirty="0" smtClean="0">
                <a:solidFill>
                  <a:srgbClr val="FFC000"/>
                </a:solidFill>
                <a:effectLst>
                  <a:outerShdw blurRad="38100" dist="38100" dir="2700000" algn="tl">
                    <a:srgbClr val="000000">
                      <a:alpha val="43137"/>
                    </a:srgbClr>
                  </a:outerShdw>
                </a:effectLst>
              </a:rPr>
              <a:t>Is it an Ag CMV?</a:t>
            </a:r>
            <a:endParaRPr lang="en-US" b="1" dirty="0">
              <a:solidFill>
                <a:srgbClr val="FFC000"/>
              </a:solidFill>
              <a:effectLst>
                <a:outerShdw blurRad="38100" dist="38100" dir="2700000" algn="tl">
                  <a:srgbClr val="000000">
                    <a:alpha val="43137"/>
                  </a:srgbClr>
                </a:outerShdw>
              </a:effectLst>
            </a:endParaRPr>
          </a:p>
        </p:txBody>
      </p:sp>
    </p:spTree>
  </p:cSld>
  <p:clrMapOvr>
    <a:masterClrMapping/>
  </p:clrMapOvr>
  <p:transition spd="slow"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4191000"/>
            <a:ext cx="7388252" cy="2631490"/>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2800" dirty="0" smtClean="0">
                <a:latin typeface="+mj-lt"/>
              </a:rPr>
              <a:t>Ag CMV self-certification form available</a:t>
            </a:r>
          </a:p>
          <a:p>
            <a:pPr marL="457200" indent="-457200">
              <a:spcBef>
                <a:spcPts val="600"/>
              </a:spcBef>
              <a:spcAft>
                <a:spcPts val="600"/>
              </a:spcAft>
              <a:buFont typeface="Arial" panose="020B0604020202020204" pitchFamily="34" charset="0"/>
              <a:buChar char="•"/>
            </a:pPr>
            <a:r>
              <a:rPr lang="en-US" sz="2800" dirty="0" smtClean="0">
                <a:latin typeface="+mj-lt"/>
              </a:rPr>
              <a:t>Ag CMV and CMV must meet all State and Federal safety standards and inspections</a:t>
            </a:r>
          </a:p>
          <a:p>
            <a:pPr marL="457200" indent="-457200">
              <a:spcBef>
                <a:spcPts val="600"/>
              </a:spcBef>
              <a:spcAft>
                <a:spcPts val="600"/>
              </a:spcAft>
              <a:buFont typeface="Arial" panose="020B0604020202020204" pitchFamily="34" charset="0"/>
              <a:buChar char="•"/>
            </a:pPr>
            <a:r>
              <a:rPr lang="en-US" sz="2800" dirty="0" smtClean="0">
                <a:latin typeface="+mj-lt"/>
              </a:rPr>
              <a:t>Ag CMVs exempt from registration fees</a:t>
            </a:r>
          </a:p>
          <a:p>
            <a:endParaRPr lang="en-US" sz="2800" dirty="0" smtClean="0">
              <a:latin typeface="+mj-lt"/>
            </a:endParaRPr>
          </a:p>
        </p:txBody>
      </p:sp>
      <p:pic>
        <p:nvPicPr>
          <p:cNvPr id="2050" name="Picture 2"/>
          <p:cNvPicPr>
            <a:picLocks noChangeAspect="1" noChangeArrowheads="1"/>
          </p:cNvPicPr>
          <p:nvPr/>
        </p:nvPicPr>
        <p:blipFill>
          <a:blip r:embed="rId3" cstate="print"/>
          <a:srcRect/>
          <a:stretch>
            <a:fillRect/>
          </a:stretch>
        </p:blipFill>
        <p:spPr bwMode="auto">
          <a:xfrm>
            <a:off x="0" y="1371600"/>
            <a:ext cx="9144000" cy="2704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590800" y="257616"/>
            <a:ext cx="3810000" cy="1143000"/>
          </a:xfrm>
        </p:spPr>
        <p:txBody>
          <a:bodyPr>
            <a:normAutofit/>
          </a:bodyPr>
          <a:lstStyle/>
          <a:p>
            <a:pPr algn="l"/>
            <a:r>
              <a:rPr lang="en-US" sz="4000" b="1" dirty="0" smtClean="0">
                <a:solidFill>
                  <a:srgbClr val="FFC000"/>
                </a:solidFill>
                <a:effectLst>
                  <a:outerShdw blurRad="38100" dist="38100" dir="2700000" algn="tl">
                    <a:srgbClr val="000000">
                      <a:alpha val="43137"/>
                    </a:srgbClr>
                  </a:outerShdw>
                </a:effectLst>
              </a:rPr>
              <a:t>Ag CMV </a:t>
            </a:r>
            <a:endParaRPr lang="en-US" sz="40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12192"/>
            <a:ext cx="1524000" cy="1524000"/>
          </a:xfrm>
          <a:prstGeom prst="rect">
            <a:avLst/>
          </a:prstGeom>
        </p:spPr>
      </p:pic>
    </p:spTree>
    <p:extLst>
      <p:ext uri="{BB962C8B-B14F-4D97-AF65-F5344CB8AC3E}">
        <p14:creationId xmlns:p14="http://schemas.microsoft.com/office/powerpoint/2010/main" val="611591286"/>
      </p:ext>
    </p:extLst>
  </p:cSld>
  <p:clrMapOvr>
    <a:masterClrMapping/>
  </p:clrMapOvr>
  <p:transition spd="slow"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pPr algn="l"/>
            <a:r>
              <a:rPr lang="en-US" b="1" dirty="0" smtClean="0">
                <a:solidFill>
                  <a:srgbClr val="FF0000"/>
                </a:solidFill>
                <a:effectLst>
                  <a:outerShdw blurRad="38100" dist="38100" dir="2700000" algn="tl">
                    <a:srgbClr val="000000">
                      <a:alpha val="43137"/>
                    </a:srgbClr>
                  </a:outerShdw>
                </a:effectLst>
              </a:rPr>
              <a:t>Why the change?</a:t>
            </a:r>
            <a:endParaRPr lang="en-US" b="1" dirty="0">
              <a:solidFill>
                <a:srgbClr val="FF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3857" y="0"/>
            <a:ext cx="3770143" cy="6858000"/>
          </a:xfrm>
          <a:prstGeom prst="rect">
            <a:avLst/>
          </a:prstGeom>
        </p:spPr>
      </p:pic>
      <p:sp>
        <p:nvSpPr>
          <p:cNvPr id="6" name="Content Placeholder 2"/>
          <p:cNvSpPr txBox="1">
            <a:spLocks/>
          </p:cNvSpPr>
          <p:nvPr/>
        </p:nvSpPr>
        <p:spPr>
          <a:xfrm>
            <a:off x="533400" y="1219200"/>
            <a:ext cx="4495800" cy="5181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j-lt"/>
                <a:ea typeface="+mn-ea"/>
                <a:cs typeface="+mn-cs"/>
              </a:rPr>
              <a:t>Equipment increasing in size and weight</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j-lt"/>
                <a:ea typeface="+mn-ea"/>
                <a:cs typeface="+mn-cs"/>
              </a:rPr>
              <a:t>Update statutory definition of IoH</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j-lt"/>
                <a:ea typeface="+mn-ea"/>
                <a:cs typeface="+mn-cs"/>
              </a:rPr>
              <a:t>Need to maintain roads – balancing agriculture’s need and town/county responsibility</a:t>
            </a:r>
          </a:p>
          <a:p>
            <a:pPr marL="342900" marR="0" lvl="0" indent="-342900"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j-lt"/>
                <a:ea typeface="+mn-ea"/>
                <a:cs typeface="+mn-cs"/>
              </a:rPr>
              <a:t>Provide safe roads and bridges for all</a:t>
            </a:r>
          </a:p>
        </p:txBody>
      </p:sp>
    </p:spTree>
    <p:extLst>
      <p:ext uri="{BB962C8B-B14F-4D97-AF65-F5344CB8AC3E}">
        <p14:creationId xmlns:p14="http://schemas.microsoft.com/office/powerpoint/2010/main" val="777535252"/>
      </p:ext>
    </p:extLst>
  </p:cSld>
  <p:clrMapOvr>
    <a:masterClrMapping/>
  </p:clrMapOvr>
  <p:transition spd="slow"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5867400" cy="1143000"/>
          </a:xfrm>
        </p:spPr>
        <p:txBody>
          <a:bodyPr>
            <a:noAutofit/>
          </a:bodyPr>
          <a:lstStyle/>
          <a:p>
            <a:pPr algn="l"/>
            <a:r>
              <a:rPr lang="en-US" b="1" dirty="0" smtClean="0">
                <a:solidFill>
                  <a:srgbClr val="FFC000"/>
                </a:solidFill>
                <a:effectLst>
                  <a:outerShdw blurRad="38100" dist="38100" dir="2700000" algn="tl">
                    <a:srgbClr val="000000">
                      <a:alpha val="43137"/>
                    </a:srgbClr>
                  </a:outerShdw>
                </a:effectLst>
              </a:rPr>
              <a:t>Ag CMV Dimensions</a:t>
            </a:r>
            <a:br>
              <a:rPr lang="en-US" b="1" dirty="0" smtClean="0">
                <a:solidFill>
                  <a:srgbClr val="FFC000"/>
                </a:solidFill>
                <a:effectLst>
                  <a:outerShdw blurRad="38100" dist="38100" dir="2700000" algn="tl">
                    <a:srgbClr val="000000">
                      <a:alpha val="43137"/>
                    </a:srgbClr>
                  </a:outerShdw>
                </a:effectLst>
              </a:rPr>
            </a:br>
            <a:endParaRPr lang="en-US" sz="3200" b="1" dirty="0" smtClean="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
            <a:ext cx="1524000" cy="1524000"/>
          </a:xfrm>
          <a:prstGeom prst="rect">
            <a:avLst/>
          </a:prstGeom>
        </p:spPr>
      </p:pic>
      <p:sp>
        <p:nvSpPr>
          <p:cNvPr id="4" name="TextBox 3"/>
          <p:cNvSpPr txBox="1"/>
          <p:nvPr/>
        </p:nvSpPr>
        <p:spPr>
          <a:xfrm>
            <a:off x="685800" y="1816768"/>
            <a:ext cx="8153400" cy="4739759"/>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2800" dirty="0" smtClean="0">
                <a:latin typeface="+mj-lt"/>
              </a:rPr>
              <a:t>Height: 13 feet 6 inches</a:t>
            </a:r>
          </a:p>
          <a:p>
            <a:pPr marL="457200" indent="-457200">
              <a:spcBef>
                <a:spcPts val="600"/>
              </a:spcBef>
              <a:spcAft>
                <a:spcPts val="600"/>
              </a:spcAft>
              <a:buFont typeface="Arial" panose="020B0604020202020204" pitchFamily="34" charset="0"/>
              <a:buChar char="•"/>
            </a:pPr>
            <a:r>
              <a:rPr lang="en-US" sz="2800" dirty="0" smtClean="0">
                <a:latin typeface="+mj-lt"/>
              </a:rPr>
              <a:t>Width: 10 feet including all accessories or attachments except:</a:t>
            </a:r>
          </a:p>
          <a:p>
            <a:pPr marL="914400" lvl="1" indent="-457200">
              <a:spcBef>
                <a:spcPts val="600"/>
              </a:spcBef>
              <a:spcAft>
                <a:spcPts val="600"/>
              </a:spcAft>
              <a:buFont typeface="Arial" panose="020B0604020202020204" pitchFamily="34" charset="0"/>
              <a:buChar char="•"/>
            </a:pPr>
            <a:r>
              <a:rPr lang="en-US" sz="2800" dirty="0" smtClean="0">
                <a:latin typeface="+mj-lt"/>
              </a:rPr>
              <a:t>The tires, fenders or fender flares of Ag CMVs spraying </a:t>
            </a:r>
            <a:r>
              <a:rPr lang="en-US" sz="2800" dirty="0">
                <a:latin typeface="+mj-lt"/>
              </a:rPr>
              <a:t>pesticides or spreading lime or </a:t>
            </a:r>
            <a:r>
              <a:rPr lang="en-US" sz="2800" dirty="0" smtClean="0">
                <a:latin typeface="+mj-lt"/>
              </a:rPr>
              <a:t>fertilizer (not manure) may extend up to 12 </a:t>
            </a:r>
            <a:r>
              <a:rPr lang="en-US" sz="2800" dirty="0">
                <a:latin typeface="+mj-lt"/>
              </a:rPr>
              <a:t>feet. </a:t>
            </a:r>
            <a:endParaRPr lang="en-US" sz="2800" dirty="0" smtClean="0">
              <a:latin typeface="+mj-lt"/>
            </a:endParaRPr>
          </a:p>
          <a:p>
            <a:pPr>
              <a:spcBef>
                <a:spcPts val="600"/>
              </a:spcBef>
              <a:spcAft>
                <a:spcPts val="600"/>
              </a:spcAft>
            </a:pPr>
            <a:endParaRPr lang="en-US" sz="2800" dirty="0" smtClean="0">
              <a:latin typeface="+mj-lt"/>
            </a:endParaRPr>
          </a:p>
          <a:p>
            <a:pPr>
              <a:spcBef>
                <a:spcPts val="600"/>
              </a:spcBef>
              <a:spcAft>
                <a:spcPts val="600"/>
              </a:spcAft>
            </a:pPr>
            <a:endParaRPr lang="en-US" sz="2800" dirty="0">
              <a:latin typeface="+mj-lt"/>
            </a:endParaRPr>
          </a:p>
        </p:txBody>
      </p:sp>
      <p:sp>
        <p:nvSpPr>
          <p:cNvPr id="7" name="TextBox 6"/>
          <p:cNvSpPr txBox="1"/>
          <p:nvPr/>
        </p:nvSpPr>
        <p:spPr>
          <a:xfrm>
            <a:off x="6248400" y="5867400"/>
            <a:ext cx="2362198" cy="381000"/>
          </a:xfrm>
          <a:prstGeom prst="rect">
            <a:avLst/>
          </a:prstGeom>
          <a:noFill/>
        </p:spPr>
        <p:txBody>
          <a:bodyPr wrap="square" rtlCol="0">
            <a:spAutoFit/>
          </a:bodyPr>
          <a:lstStyle/>
          <a:p>
            <a:r>
              <a:rPr lang="en-US" dirty="0" smtClean="0"/>
              <a:t>Effective- 05-24-14</a:t>
            </a:r>
            <a:endParaRPr lang="en-US" dirty="0"/>
          </a:p>
        </p:txBody>
      </p:sp>
    </p:spTree>
    <p:extLst>
      <p:ext uri="{BB962C8B-B14F-4D97-AF65-F5344CB8AC3E}">
        <p14:creationId xmlns:p14="http://schemas.microsoft.com/office/powerpoint/2010/main" val="1648732601"/>
      </p:ext>
    </p:extLst>
  </p:cSld>
  <p:clrMapOvr>
    <a:masterClrMapping/>
  </p:clrMapOvr>
  <p:transition spd="slow" advTm="1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5867400" cy="1143000"/>
          </a:xfrm>
        </p:spPr>
        <p:txBody>
          <a:bodyPr>
            <a:noAutofit/>
          </a:bodyPr>
          <a:lstStyle/>
          <a:p>
            <a:pPr algn="l"/>
            <a:r>
              <a:rPr lang="en-US" b="1" dirty="0" smtClean="0">
                <a:solidFill>
                  <a:srgbClr val="FFC000"/>
                </a:solidFill>
                <a:effectLst>
                  <a:outerShdw blurRad="38100" dist="38100" dir="2700000" algn="tl">
                    <a:srgbClr val="000000">
                      <a:alpha val="43137"/>
                    </a:srgbClr>
                  </a:outerShdw>
                </a:effectLst>
              </a:rPr>
              <a:t>Ag CMV Dimensions</a:t>
            </a:r>
            <a:br>
              <a:rPr lang="en-US" b="1" dirty="0" smtClean="0">
                <a:solidFill>
                  <a:srgbClr val="FFC000"/>
                </a:solidFill>
                <a:effectLst>
                  <a:outerShdw blurRad="38100" dist="38100" dir="2700000" algn="tl">
                    <a:srgbClr val="000000">
                      <a:alpha val="43137"/>
                    </a:srgbClr>
                  </a:outerShdw>
                </a:effectLst>
              </a:rPr>
            </a:br>
            <a:endParaRPr lang="en-US" sz="3200" b="1" dirty="0" smtClean="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
            <a:ext cx="1295400" cy="1295400"/>
          </a:xfrm>
          <a:prstGeom prst="rect">
            <a:avLst/>
          </a:prstGeom>
        </p:spPr>
      </p:pic>
      <p:sp>
        <p:nvSpPr>
          <p:cNvPr id="4" name="TextBox 3"/>
          <p:cNvSpPr txBox="1"/>
          <p:nvPr/>
        </p:nvSpPr>
        <p:spPr>
          <a:xfrm>
            <a:off x="304800" y="1447800"/>
            <a:ext cx="8153400" cy="6155531"/>
          </a:xfrm>
          <a:prstGeom prst="rect">
            <a:avLst/>
          </a:prstGeom>
          <a:noFill/>
        </p:spPr>
        <p:txBody>
          <a:bodyPr wrap="square" rtlCol="0">
            <a:spAutoFit/>
          </a:bodyPr>
          <a:lstStyle/>
          <a:p>
            <a:pPr marL="457200" indent="-457200">
              <a:spcBef>
                <a:spcPts val="600"/>
              </a:spcBef>
              <a:spcAft>
                <a:spcPts val="600"/>
              </a:spcAft>
            </a:pPr>
            <a:r>
              <a:rPr lang="en-US" sz="2800" dirty="0" smtClean="0">
                <a:latin typeface="+mj-lt"/>
              </a:rPr>
              <a:t>Without Permit - Length: </a:t>
            </a:r>
          </a:p>
          <a:p>
            <a:pPr marL="914400" lvl="1" indent="-457200">
              <a:spcBef>
                <a:spcPts val="600"/>
              </a:spcBef>
              <a:spcAft>
                <a:spcPts val="600"/>
              </a:spcAft>
              <a:buFont typeface="Arial" panose="020B0604020202020204" pitchFamily="34" charset="0"/>
              <a:buChar char="•"/>
            </a:pPr>
            <a:r>
              <a:rPr lang="en-US" sz="2800" dirty="0" smtClean="0">
                <a:latin typeface="+mj-lt"/>
              </a:rPr>
              <a:t>45 feet single Ag CMV vehicle (1 vehicle)</a:t>
            </a:r>
          </a:p>
          <a:p>
            <a:pPr marL="914400" lvl="1" indent="-457200">
              <a:spcBef>
                <a:spcPts val="600"/>
              </a:spcBef>
              <a:spcAft>
                <a:spcPts val="600"/>
              </a:spcAft>
              <a:buFont typeface="Arial" panose="020B0604020202020204" pitchFamily="34" charset="0"/>
              <a:buChar char="•"/>
            </a:pPr>
            <a:r>
              <a:rPr lang="en-US" sz="2800" dirty="0" smtClean="0">
                <a:latin typeface="+mj-lt"/>
              </a:rPr>
              <a:t>70 feet  for TWO VEHICLE COMBINATION</a:t>
            </a:r>
          </a:p>
          <a:p>
            <a:pPr marL="914400" lvl="1" indent="-457200">
              <a:spcBef>
                <a:spcPts val="600"/>
              </a:spcBef>
              <a:spcAft>
                <a:spcPts val="600"/>
              </a:spcAft>
              <a:buFont typeface="Arial" panose="020B0604020202020204" pitchFamily="34" charset="0"/>
              <a:buChar char="•"/>
            </a:pPr>
            <a:r>
              <a:rPr lang="en-US" sz="2800" dirty="0" smtClean="0"/>
              <a:t>100 feet with speed restriction of 25 mph or less or 70 feet at speed greater than 25 mph for Ag CMV pulling 2 IoH or 2 empty* pressurized tanks or 2 empty* trailers</a:t>
            </a:r>
            <a:r>
              <a:rPr lang="en-US" sz="2800" dirty="0" smtClean="0">
                <a:effectLst>
                  <a:outerShdw blurRad="38100" dist="38100" dir="2700000" algn="tl">
                    <a:srgbClr val="000000">
                      <a:alpha val="43137"/>
                    </a:srgbClr>
                  </a:outerShdw>
                </a:effectLst>
              </a:rPr>
              <a:t> (3 vehicles or train)</a:t>
            </a:r>
          </a:p>
          <a:p>
            <a:pPr marL="50800" lvl="1" indent="-50800">
              <a:spcBef>
                <a:spcPts val="600"/>
              </a:spcBef>
              <a:spcAft>
                <a:spcPts val="600"/>
              </a:spcAft>
            </a:pPr>
            <a:r>
              <a:rPr lang="en-US" sz="2800" dirty="0" smtClean="0">
                <a:latin typeface="+mj-lt"/>
              </a:rPr>
              <a:t>No Fee Permit may be available for length</a:t>
            </a:r>
          </a:p>
          <a:p>
            <a:pPr marL="457200" indent="-457200">
              <a:spcBef>
                <a:spcPts val="600"/>
              </a:spcBef>
              <a:spcAft>
                <a:spcPts val="600"/>
              </a:spcAft>
            </a:pPr>
            <a:r>
              <a:rPr lang="en-US" sz="1600" dirty="0" smtClean="0">
                <a:latin typeface="+mj-lt"/>
              </a:rPr>
              <a:t>						*empty = no more than 20% full</a:t>
            </a:r>
          </a:p>
          <a:p>
            <a:pPr>
              <a:spcBef>
                <a:spcPts val="600"/>
              </a:spcBef>
              <a:spcAft>
                <a:spcPts val="600"/>
              </a:spcAft>
            </a:pPr>
            <a:endParaRPr lang="en-US" sz="2800" dirty="0" smtClean="0">
              <a:latin typeface="+mj-lt"/>
            </a:endParaRPr>
          </a:p>
          <a:p>
            <a:pPr>
              <a:spcBef>
                <a:spcPts val="600"/>
              </a:spcBef>
              <a:spcAft>
                <a:spcPts val="600"/>
              </a:spcAft>
            </a:pPr>
            <a:endParaRPr lang="en-US" sz="2800" dirty="0">
              <a:latin typeface="+mj-lt"/>
            </a:endParaRPr>
          </a:p>
        </p:txBody>
      </p:sp>
    </p:spTree>
    <p:extLst>
      <p:ext uri="{BB962C8B-B14F-4D97-AF65-F5344CB8AC3E}">
        <p14:creationId xmlns:p14="http://schemas.microsoft.com/office/powerpoint/2010/main" val="2323547529"/>
      </p:ext>
    </p:extLst>
  </p:cSld>
  <p:clrMapOvr>
    <a:masterClrMapping/>
  </p:clrMapOvr>
  <p:transition spd="slow"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365624" y="559086"/>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IoH and Ag CMV</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TextBox 2"/>
          <p:cNvSpPr txBox="1"/>
          <p:nvPr/>
        </p:nvSpPr>
        <p:spPr>
          <a:xfrm>
            <a:off x="457200" y="1905000"/>
            <a:ext cx="8372622" cy="3139321"/>
          </a:xfrm>
          <a:prstGeom prst="rect">
            <a:avLst/>
          </a:prstGeom>
          <a:noFill/>
        </p:spPr>
        <p:txBody>
          <a:bodyPr wrap="square" rtlCol="0">
            <a:spAutoFit/>
          </a:bodyPr>
          <a:lstStyle/>
          <a:p>
            <a:pPr>
              <a:spcBef>
                <a:spcPts val="600"/>
              </a:spcBef>
              <a:spcAft>
                <a:spcPts val="600"/>
              </a:spcAft>
              <a:buClr>
                <a:srgbClr val="C00000"/>
              </a:buClr>
            </a:pPr>
            <a:r>
              <a:rPr lang="en-US" sz="2800" dirty="0" smtClean="0">
                <a:latin typeface="+mj-lt"/>
              </a:rPr>
              <a:t>Weights GENERALLY increased by 15% for IoH and Ag CMV over the Federal Bridge Formula (FBF).</a:t>
            </a:r>
          </a:p>
          <a:p>
            <a:pPr marL="914400" lvl="1" indent="-457200">
              <a:spcBef>
                <a:spcPts val="600"/>
              </a:spcBef>
              <a:spcAft>
                <a:spcPts val="600"/>
              </a:spcAft>
              <a:buClr>
                <a:srgbClr val="C00000"/>
              </a:buClr>
              <a:buFont typeface="Arial" pitchFamily="34" charset="0"/>
              <a:buChar char="•"/>
            </a:pPr>
            <a:r>
              <a:rPr lang="en-US" sz="2800" dirty="0" smtClean="0">
                <a:latin typeface="+mj-lt"/>
              </a:rPr>
              <a:t>Maximum GVW 92,000 lbs</a:t>
            </a:r>
          </a:p>
          <a:p>
            <a:pPr marL="914400" lvl="1" indent="-457200">
              <a:spcBef>
                <a:spcPts val="600"/>
              </a:spcBef>
              <a:spcAft>
                <a:spcPts val="600"/>
              </a:spcAft>
              <a:buClr>
                <a:srgbClr val="C00000"/>
              </a:buClr>
              <a:buFont typeface="Arial" pitchFamily="34" charset="0"/>
              <a:buChar char="•"/>
            </a:pPr>
            <a:r>
              <a:rPr lang="en-US" sz="2800" dirty="0" smtClean="0">
                <a:latin typeface="+mj-lt"/>
              </a:rPr>
              <a:t>Maximum Axle weight 23,000 lbs.</a:t>
            </a:r>
          </a:p>
          <a:p>
            <a:pPr marL="914400" lvl="1" indent="-457200">
              <a:spcBef>
                <a:spcPts val="600"/>
              </a:spcBef>
              <a:spcAft>
                <a:spcPts val="600"/>
              </a:spcAft>
              <a:buClr>
                <a:srgbClr val="C00000"/>
              </a:buClr>
              <a:buFont typeface="Arial" pitchFamily="34" charset="0"/>
              <a:buChar char="•"/>
            </a:pPr>
            <a:r>
              <a:rPr lang="en-US" sz="2800" dirty="0" smtClean="0">
                <a:latin typeface="+mj-lt"/>
              </a:rPr>
              <a:t>New IoH/Ag CMV Weight Table reflects necessary number of axles and axle spacing</a:t>
            </a:r>
          </a:p>
        </p:txBody>
      </p:sp>
      <p:sp>
        <p:nvSpPr>
          <p:cNvPr id="5" name="TextBox 4"/>
          <p:cNvSpPr txBox="1"/>
          <p:nvPr/>
        </p:nvSpPr>
        <p:spPr>
          <a:xfrm>
            <a:off x="6151883" y="6172200"/>
            <a:ext cx="2362198" cy="381000"/>
          </a:xfrm>
          <a:prstGeom prst="rect">
            <a:avLst/>
          </a:prstGeom>
          <a:noFill/>
        </p:spPr>
        <p:txBody>
          <a:bodyPr wrap="square" rtlCol="0">
            <a:spAutoFit/>
          </a:bodyPr>
          <a:lstStyle/>
          <a:p>
            <a:r>
              <a:rPr lang="en-US" dirty="0" smtClean="0"/>
              <a:t>Effective- 04-23-14</a:t>
            </a:r>
            <a:endParaRPr lang="en-US" dirty="0"/>
          </a:p>
        </p:txBody>
      </p:sp>
    </p:spTree>
    <p:extLst>
      <p:ext uri="{BB962C8B-B14F-4D97-AF65-F5344CB8AC3E}">
        <p14:creationId xmlns:p14="http://schemas.microsoft.com/office/powerpoint/2010/main" val="2850939190"/>
      </p:ext>
    </p:extLst>
  </p:cSld>
  <p:clrMapOvr>
    <a:masterClrMapping/>
  </p:clrMapOvr>
  <p:transition spd="slow"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365624" y="559086"/>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IoH and Ag CMV</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TextBox 2"/>
          <p:cNvSpPr txBox="1"/>
          <p:nvPr/>
        </p:nvSpPr>
        <p:spPr>
          <a:xfrm>
            <a:off x="533400" y="1828800"/>
            <a:ext cx="8153400" cy="4431983"/>
          </a:xfrm>
          <a:prstGeom prst="rect">
            <a:avLst/>
          </a:prstGeom>
          <a:noFill/>
        </p:spPr>
        <p:txBody>
          <a:bodyPr wrap="square" rtlCol="0">
            <a:spAutoFit/>
          </a:bodyPr>
          <a:lstStyle/>
          <a:p>
            <a:pPr>
              <a:spcBef>
                <a:spcPts val="600"/>
              </a:spcBef>
              <a:spcAft>
                <a:spcPts val="600"/>
              </a:spcAft>
              <a:buClr>
                <a:srgbClr val="C00000"/>
              </a:buClr>
            </a:pPr>
            <a:r>
              <a:rPr lang="en-US" sz="2800" dirty="0" smtClean="0"/>
              <a:t>Please note:</a:t>
            </a:r>
          </a:p>
          <a:p>
            <a:pPr>
              <a:buClr>
                <a:schemeClr val="tx1"/>
              </a:buClr>
              <a:buFont typeface="Arial" pitchFamily="34" charset="0"/>
              <a:buChar char="•"/>
              <a:tabLst>
                <a:tab pos="347663" algn="l"/>
              </a:tabLst>
            </a:pPr>
            <a:r>
              <a:rPr lang="en-US" sz="2800" dirty="0" smtClean="0"/>
              <a:t>  In 348.15(3)(c) </a:t>
            </a:r>
            <a:r>
              <a:rPr lang="en-US" sz="2800" dirty="0" smtClean="0">
                <a:latin typeface="+mj-lt"/>
              </a:rPr>
              <a:t>Single vehicles with 4, 5 and 6 	axles are already set 15% over the FBF. </a:t>
            </a:r>
          </a:p>
          <a:p>
            <a:pPr>
              <a:buClr>
                <a:schemeClr val="tx1"/>
              </a:buClr>
              <a:tabLst>
                <a:tab pos="347663" algn="l"/>
              </a:tabLst>
            </a:pPr>
            <a:r>
              <a:rPr lang="en-US" sz="2800" dirty="0" smtClean="0">
                <a:latin typeface="+mj-lt"/>
              </a:rPr>
              <a:t>	These vehicles do not get additional allowances 	in the new IoH/Ag CMV Weight Table</a:t>
            </a:r>
          </a:p>
          <a:p>
            <a:pPr>
              <a:spcBef>
                <a:spcPts val="600"/>
              </a:spcBef>
              <a:spcAft>
                <a:spcPts val="600"/>
              </a:spcAft>
              <a:buClr>
                <a:schemeClr val="tx1"/>
              </a:buClr>
            </a:pPr>
            <a:endParaRPr lang="en-US" sz="2800" dirty="0" smtClean="0">
              <a:latin typeface="+mj-lt"/>
            </a:endParaRPr>
          </a:p>
          <a:p>
            <a:pPr marL="0" lvl="1">
              <a:spcBef>
                <a:spcPts val="600"/>
              </a:spcBef>
              <a:spcAft>
                <a:spcPts val="600"/>
              </a:spcAft>
              <a:buClr>
                <a:schemeClr val="tx1"/>
              </a:buClr>
              <a:buFont typeface="Arial" pitchFamily="34" charset="0"/>
              <a:buChar char="•"/>
              <a:tabLst>
                <a:tab pos="347663" algn="l"/>
              </a:tabLst>
            </a:pPr>
            <a:r>
              <a:rPr lang="en-US" sz="2800" dirty="0" smtClean="0"/>
              <a:t>  New IoH/Ag CMV weight allowances DO NOT 	apply on the Interstate Highway System</a:t>
            </a:r>
          </a:p>
          <a:p>
            <a:pPr>
              <a:spcBef>
                <a:spcPts val="600"/>
              </a:spcBef>
              <a:spcAft>
                <a:spcPts val="600"/>
              </a:spcAft>
              <a:buClr>
                <a:srgbClr val="C00000"/>
              </a:buClr>
            </a:pPr>
            <a:endParaRPr lang="en-US" sz="2800" dirty="0" smtClean="0">
              <a:latin typeface="+mj-lt"/>
            </a:endParaRPr>
          </a:p>
        </p:txBody>
      </p:sp>
      <p:sp>
        <p:nvSpPr>
          <p:cNvPr id="5" name="TextBox 4"/>
          <p:cNvSpPr txBox="1"/>
          <p:nvPr/>
        </p:nvSpPr>
        <p:spPr>
          <a:xfrm>
            <a:off x="6151883" y="6172200"/>
            <a:ext cx="2362198" cy="381000"/>
          </a:xfrm>
          <a:prstGeom prst="rect">
            <a:avLst/>
          </a:prstGeom>
          <a:noFill/>
        </p:spPr>
        <p:txBody>
          <a:bodyPr wrap="square" rtlCol="0">
            <a:spAutoFit/>
          </a:bodyPr>
          <a:lstStyle/>
          <a:p>
            <a:r>
              <a:rPr lang="en-US" dirty="0" smtClean="0"/>
              <a:t>Effective- 04-23-14</a:t>
            </a:r>
            <a:endParaRPr lang="en-US" dirty="0"/>
          </a:p>
        </p:txBody>
      </p:sp>
    </p:spTree>
    <p:extLst>
      <p:ext uri="{BB962C8B-B14F-4D97-AF65-F5344CB8AC3E}">
        <p14:creationId xmlns:p14="http://schemas.microsoft.com/office/powerpoint/2010/main" val="2850939190"/>
      </p:ext>
    </p:extLst>
  </p:cSld>
  <p:clrMapOvr>
    <a:masterClrMapping/>
  </p:clrMapOvr>
  <p:transition spd="slow" advTm="1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365624" y="559086"/>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IoH and Ag CMV</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graphicFrame>
        <p:nvGraphicFramePr>
          <p:cNvPr id="5" name="Table 4"/>
          <p:cNvGraphicFramePr>
            <a:graphicFrameLocks noGrp="1"/>
          </p:cNvGraphicFramePr>
          <p:nvPr/>
        </p:nvGraphicFramePr>
        <p:xfrm>
          <a:off x="7086600" y="2514600"/>
          <a:ext cx="1841499" cy="2141220"/>
        </p:xfrm>
        <a:graphic>
          <a:graphicData uri="http://schemas.openxmlformats.org/drawingml/2006/table">
            <a:tbl>
              <a:tblPr/>
              <a:tblGrid>
                <a:gridCol w="1841499"/>
              </a:tblGrid>
              <a:tr h="0">
                <a:tc>
                  <a:txBody>
                    <a:bodyPr/>
                    <a:lstStyle/>
                    <a:p>
                      <a:pPr algn="l" fontAlgn="b"/>
                      <a:r>
                        <a:rPr lang="en-US" sz="2000" b="0" i="0" u="none" strike="noStrike" dirty="0">
                          <a:solidFill>
                            <a:srgbClr val="000000"/>
                          </a:solidFill>
                          <a:latin typeface="Calibri"/>
                        </a:rPr>
                        <a:t>Axles must be at least 42 inches apart to qualify as a separate axle and must bear at least 8% of the GVW. </a:t>
                      </a:r>
                    </a:p>
                  </a:txBody>
                  <a:tcPr marL="7620" marR="7620" marT="7620" marB="0" anchor="b">
                    <a:lnL>
                      <a:noFill/>
                    </a:lnL>
                    <a:lnR>
                      <a:noFill/>
                    </a:lnR>
                    <a:lnT>
                      <a:noFill/>
                    </a:lnT>
                    <a:lnB>
                      <a:noFill/>
                    </a:lnB>
                  </a:tcPr>
                </a:tc>
              </a:tr>
            </a:tbl>
          </a:graphicData>
        </a:graphic>
      </p:graphicFrame>
      <p:graphicFrame>
        <p:nvGraphicFramePr>
          <p:cNvPr id="8" name="Table 7"/>
          <p:cNvGraphicFramePr>
            <a:graphicFrameLocks noGrp="1"/>
          </p:cNvGraphicFramePr>
          <p:nvPr/>
        </p:nvGraphicFramePr>
        <p:xfrm>
          <a:off x="685800" y="1676400"/>
          <a:ext cx="6019798" cy="5181600"/>
        </p:xfrm>
        <a:graphic>
          <a:graphicData uri="http://schemas.openxmlformats.org/drawingml/2006/table">
            <a:tbl>
              <a:tblPr/>
              <a:tblGrid>
                <a:gridCol w="730735"/>
                <a:gridCol w="730735"/>
                <a:gridCol w="730735"/>
                <a:gridCol w="46334"/>
                <a:gridCol w="730735"/>
                <a:gridCol w="46334"/>
                <a:gridCol w="730735"/>
                <a:gridCol w="46334"/>
                <a:gridCol w="730735"/>
                <a:gridCol w="46334"/>
                <a:gridCol w="719317"/>
                <a:gridCol w="730735"/>
              </a:tblGrid>
              <a:tr h="201572">
                <a:tc gridSpan="12">
                  <a:txBody>
                    <a:bodyPr/>
                    <a:lstStyle/>
                    <a:p>
                      <a:pPr algn="ctr" fontAlgn="b"/>
                      <a:r>
                        <a:rPr lang="en-US" sz="1000" b="1" i="0" u="none" strike="noStrike">
                          <a:solidFill>
                            <a:srgbClr val="000000"/>
                          </a:solidFill>
                          <a:latin typeface="Calibri"/>
                        </a:rPr>
                        <a:t>Implement of Husbandry/Ag CMV Maximum Weight Limitations Table</a:t>
                      </a:r>
                    </a:p>
                  </a:txBody>
                  <a:tcPr marL="5462" marR="5462" marT="546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396">
                <a:tc gridSpan="12">
                  <a:txBody>
                    <a:bodyPr/>
                    <a:lstStyle/>
                    <a:p>
                      <a:pPr algn="ctr" fontAlgn="b"/>
                      <a:r>
                        <a:rPr lang="en-US" sz="800" b="0" i="0" u="none" strike="noStrike">
                          <a:solidFill>
                            <a:srgbClr val="000000"/>
                          </a:solidFill>
                          <a:latin typeface="Calibri"/>
                        </a:rPr>
                        <a:t>[§348.15(3)(g)]</a:t>
                      </a:r>
                    </a:p>
                  </a:txBody>
                  <a:tcPr marL="5462" marR="5462" marT="546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396">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latin typeface="Calibri"/>
                      </a:endParaRPr>
                    </a:p>
                  </a:txBody>
                  <a:tcPr marL="5462" marR="5462" marT="5462" marB="0" anchor="b">
                    <a:lnL>
                      <a:noFill/>
                    </a:lnL>
                    <a:lnR>
                      <a:noFill/>
                    </a:lnR>
                    <a:lnT>
                      <a:noFill/>
                    </a:lnT>
                    <a:lnB w="6350" cap="flat" cmpd="sng" algn="ctr">
                      <a:solidFill>
                        <a:srgbClr val="000000"/>
                      </a:solidFill>
                      <a:prstDash val="solid"/>
                      <a:round/>
                      <a:headEnd type="none" w="med" len="med"/>
                      <a:tailEnd type="none" w="med" len="med"/>
                    </a:lnB>
                  </a:tcPr>
                </a:tc>
              </a:tr>
              <a:tr h="1129920">
                <a:tc>
                  <a:txBody>
                    <a:bodyPr/>
                    <a:lstStyle/>
                    <a:p>
                      <a:pPr algn="l" fontAlgn="b"/>
                      <a:r>
                        <a:rPr lang="en-US" sz="700" b="1" i="0" u="none" strike="noStrike">
                          <a:solidFill>
                            <a:srgbClr val="000000"/>
                          </a:solidFill>
                          <a:latin typeface="Calibri"/>
                        </a:rPr>
                        <a:t>A - Distance in feet between foremost and rearmost axles of a group*</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B - 2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C - 3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1" i="0" u="none" strike="noStrike">
                          <a:solidFill>
                            <a:srgbClr val="000000"/>
                          </a:solidFill>
                          <a:latin typeface="Calibri"/>
                        </a:rPr>
                        <a:t>D - 4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1" i="0" u="none" strike="noStrike">
                          <a:solidFill>
                            <a:srgbClr val="000000"/>
                          </a:solidFill>
                          <a:latin typeface="Calibri"/>
                        </a:rPr>
                        <a:t>E - 5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1" i="0" u="none" strike="noStrike">
                          <a:solidFill>
                            <a:srgbClr val="000000"/>
                          </a:solidFill>
                          <a:latin typeface="Calibri"/>
                        </a:rPr>
                        <a:t>F - 6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1" i="0" u="none" strike="noStrike">
                          <a:solidFill>
                            <a:srgbClr val="000000"/>
                          </a:solidFill>
                          <a:latin typeface="Calibri"/>
                        </a:rPr>
                        <a:t>G - 7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latin typeface="Calibri"/>
                        </a:rPr>
                        <a:t>H - 8 Axles of a vehicle or combination of vehicles</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4</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39,500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5</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40,500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6</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41,500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7</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43,000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47,500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8</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44,000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48,500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9</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45,000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49,500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10</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46,000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50,500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56,000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11</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51,000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57,000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12</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52,000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57,500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13</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53,000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58,500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14</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53,500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59,500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65,500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15</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54,500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60,000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66,000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16</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55,500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61,000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67,000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17</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56,500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61,500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67,500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74,000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18</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57,000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62,500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68,500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75,000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19</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58,000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63,000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69,000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75,500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20</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59,000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64,000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70,000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76,000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21</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60,000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64,500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70,500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77,000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83,500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22</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60,500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65,500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71,500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77,500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84,000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23</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61,500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66,000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72,000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78,000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84,500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396">
                <a:tc>
                  <a:txBody>
                    <a:bodyPr/>
                    <a:lstStyle/>
                    <a:p>
                      <a:pPr algn="ctr" fontAlgn="ctr"/>
                      <a:r>
                        <a:rPr lang="en-US" sz="800" b="0" i="0" u="none" strike="noStrike">
                          <a:solidFill>
                            <a:srgbClr val="000000"/>
                          </a:solidFill>
                          <a:latin typeface="Calibri"/>
                        </a:rPr>
                        <a:t>24</a:t>
                      </a:r>
                    </a:p>
                  </a:txBody>
                  <a:tcPr marL="5462" marR="5462" marT="5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62,500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67,000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72,500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79,000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latin typeface="Calibri"/>
                        </a:rPr>
                        <a:t> </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800" b="0" i="0" u="none" strike="noStrike">
                          <a:solidFill>
                            <a:srgbClr val="000000"/>
                          </a:solidFill>
                          <a:latin typeface="Calibri"/>
                        </a:rPr>
                        <a:t>85,500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latin typeface="Calibri"/>
                        </a:rPr>
                        <a:t>92,000</a:t>
                      </a: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64923217"/>
      </p:ext>
    </p:extLst>
  </p:cSld>
  <p:clrMapOvr>
    <a:masterClrMapping/>
  </p:clrMapOvr>
  <p:transition spd="slow" advTm="1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4" name="Title 1"/>
          <p:cNvSpPr>
            <a:spLocks noGrp="1"/>
          </p:cNvSpPr>
          <p:nvPr>
            <p:ph type="title"/>
          </p:nvPr>
        </p:nvSpPr>
        <p:spPr>
          <a:xfrm>
            <a:off x="365624" y="559086"/>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IoH and Ag CMV</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graphicFrame>
        <p:nvGraphicFramePr>
          <p:cNvPr id="5" name="Table 4"/>
          <p:cNvGraphicFramePr>
            <a:graphicFrameLocks noGrp="1"/>
          </p:cNvGraphicFramePr>
          <p:nvPr/>
        </p:nvGraphicFramePr>
        <p:xfrm>
          <a:off x="381000" y="1600209"/>
          <a:ext cx="5343898" cy="5257791"/>
        </p:xfrm>
        <a:graphic>
          <a:graphicData uri="http://schemas.openxmlformats.org/drawingml/2006/table">
            <a:tbl>
              <a:tblPr/>
              <a:tblGrid>
                <a:gridCol w="647789"/>
                <a:gridCol w="647789"/>
                <a:gridCol w="647789"/>
                <a:gridCol w="42927"/>
                <a:gridCol w="647789"/>
                <a:gridCol w="42927"/>
                <a:gridCol w="647789"/>
                <a:gridCol w="42927"/>
                <a:gridCol w="647789"/>
                <a:gridCol w="42927"/>
                <a:gridCol w="637667"/>
                <a:gridCol w="647789"/>
              </a:tblGrid>
              <a:tr h="159327">
                <a:tc>
                  <a:txBody>
                    <a:bodyPr/>
                    <a:lstStyle/>
                    <a:p>
                      <a:pPr algn="ctr" fontAlgn="ctr"/>
                      <a:r>
                        <a:rPr lang="en-US" sz="700" b="0" i="0" u="none" strike="noStrike" dirty="0">
                          <a:solidFill>
                            <a:srgbClr val="000000"/>
                          </a:solidFill>
                          <a:latin typeface="Calibri"/>
                        </a:rPr>
                        <a:t>25</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63,000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67,500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73,500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79,500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26</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64,000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68,500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74,000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27</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65,000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69,000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75,000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81,000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28</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66,000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75,500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29</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66,700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71,000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76,500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82,500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30</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67,275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77,000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83,000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31</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68,425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72,500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77,500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83,500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32</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69,000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73,000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84,500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33</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74,000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85,000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34</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74,500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35</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75,500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36</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76,000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37</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77,000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38</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77,500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83,000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39</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78,000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83,500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40</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79,000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84,000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41</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85,000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42</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85,500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43</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dirty="0">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44</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82,500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86,825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45</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83,000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87,400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46</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84,000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88,550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47</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84,500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89,125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48</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85,500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89,700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49</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86,000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90,275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50</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91,425</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51</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87,500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52</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88,500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53</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89,000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54</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55</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90,500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56</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91,500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27">
                <a:tc>
                  <a:txBody>
                    <a:bodyPr/>
                    <a:lstStyle/>
                    <a:p>
                      <a:pPr algn="ctr" fontAlgn="ctr"/>
                      <a:r>
                        <a:rPr lang="en-US" sz="700" b="0" i="0" u="none" strike="noStrike">
                          <a:solidFill>
                            <a:srgbClr val="000000"/>
                          </a:solidFill>
                          <a:latin typeface="Calibri"/>
                        </a:rPr>
                        <a:t>57</a:t>
                      </a:r>
                    </a:p>
                  </a:txBody>
                  <a:tcPr marL="5131" marR="5131"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700" b="0" i="0" u="none" strike="noStrike">
                          <a:solidFill>
                            <a:srgbClr val="000000"/>
                          </a:solidFill>
                          <a:latin typeface="Calibri"/>
                        </a:rPr>
                        <a:t>92,000</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700" b="0" i="0" u="none" strike="noStrike">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latin typeface="Calibri"/>
                        </a:rPr>
                        <a:t> </a:t>
                      </a:r>
                    </a:p>
                  </a:txBody>
                  <a:tcPr marL="5131" marR="5131" marT="5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5867400" y="1905000"/>
          <a:ext cx="3124200" cy="4274820"/>
        </p:xfrm>
        <a:graphic>
          <a:graphicData uri="http://schemas.openxmlformats.org/drawingml/2006/table">
            <a:tbl>
              <a:tblPr/>
              <a:tblGrid>
                <a:gridCol w="3124200"/>
              </a:tblGrid>
              <a:tr h="2476500">
                <a:tc>
                  <a:txBody>
                    <a:bodyPr/>
                    <a:lstStyle/>
                    <a:p>
                      <a:pPr algn="l" fontAlgn="b"/>
                      <a:r>
                        <a:rPr lang="en-US" sz="2000" b="0" i="0" u="none" strike="noStrike" dirty="0">
                          <a:solidFill>
                            <a:srgbClr val="000000"/>
                          </a:solidFill>
                          <a:latin typeface="Calibri"/>
                        </a:rPr>
                        <a:t>*</a:t>
                      </a:r>
                      <a:r>
                        <a:rPr lang="en-US" sz="2000" b="1" i="0" u="none" strike="noStrike" dirty="0">
                          <a:solidFill>
                            <a:srgbClr val="000000"/>
                          </a:solidFill>
                          <a:latin typeface="Calibri"/>
                        </a:rPr>
                        <a:t>Measuring:</a:t>
                      </a:r>
                      <a:r>
                        <a:rPr lang="en-US" sz="2000" b="0" i="0" u="none" strike="noStrike" dirty="0">
                          <a:solidFill>
                            <a:srgbClr val="000000"/>
                          </a:solidFill>
                          <a:latin typeface="Calibri"/>
                        </a:rPr>
                        <a:t> [</a:t>
                      </a:r>
                      <a:r>
                        <a:rPr lang="en-US" sz="1600" b="0" i="0" u="none" strike="noStrike" dirty="0">
                          <a:solidFill>
                            <a:srgbClr val="000000"/>
                          </a:solidFill>
                          <a:latin typeface="Calibri"/>
                        </a:rPr>
                        <a:t>348.15 (5m)] </a:t>
                      </a:r>
                      <a:endParaRPr lang="en-US" sz="1600" b="0" i="0" u="none" strike="noStrike" dirty="0" smtClean="0">
                        <a:solidFill>
                          <a:srgbClr val="000000"/>
                        </a:solidFill>
                        <a:latin typeface="Calibri"/>
                      </a:endParaRPr>
                    </a:p>
                    <a:p>
                      <a:pPr algn="l" fontAlgn="b"/>
                      <a:r>
                        <a:rPr lang="en-US" sz="2000" b="0" i="0" u="none" strike="noStrike" dirty="0" smtClean="0">
                          <a:solidFill>
                            <a:srgbClr val="000000"/>
                          </a:solidFill>
                          <a:latin typeface="Calibri"/>
                        </a:rPr>
                        <a:t> </a:t>
                      </a:r>
                      <a:r>
                        <a:rPr lang="en-US" sz="2000" b="0" i="0" u="none" strike="noStrike" dirty="0">
                          <a:solidFill>
                            <a:srgbClr val="000000"/>
                          </a:solidFill>
                          <a:latin typeface="Calibri"/>
                        </a:rPr>
                        <a:t>The distances between the foremost and rearmost of a group of axles shall be measured between axle CENTERS to the nearest even foot, and when a fraction is exactly one-half foot, the nearest larger whole number shall be used.                   </a:t>
                      </a:r>
                      <a:endParaRPr lang="en-US" sz="2000" b="0" i="0" u="none" strike="noStrike" dirty="0" smtClean="0">
                        <a:solidFill>
                          <a:srgbClr val="000000"/>
                        </a:solidFill>
                        <a:latin typeface="Calibri"/>
                      </a:endParaRPr>
                    </a:p>
                    <a:p>
                      <a:pPr algn="l" fontAlgn="b"/>
                      <a:endParaRPr lang="en-US" sz="2000" b="0" i="0" u="none" strike="noStrike" dirty="0" smtClean="0">
                        <a:solidFill>
                          <a:srgbClr val="000000"/>
                        </a:solidFill>
                        <a:latin typeface="Calibri"/>
                      </a:endParaRPr>
                    </a:p>
                    <a:p>
                      <a:pPr algn="l" fontAlgn="b"/>
                      <a:r>
                        <a:rPr lang="en-US" sz="2000" b="0" i="0" u="none" strike="noStrike" dirty="0" smtClean="0">
                          <a:solidFill>
                            <a:srgbClr val="000000"/>
                          </a:solidFill>
                          <a:latin typeface="Calibri"/>
                        </a:rPr>
                        <a:t>Example</a:t>
                      </a:r>
                      <a:r>
                        <a:rPr lang="en-US" sz="2000" b="0" i="0" u="none" strike="noStrike" dirty="0">
                          <a:solidFill>
                            <a:srgbClr val="000000"/>
                          </a:solidFill>
                          <a:latin typeface="Calibri"/>
                        </a:rPr>
                        <a:t>: </a:t>
                      </a:r>
                      <a:endParaRPr lang="en-US" sz="2000" b="0" i="0" u="none" strike="noStrike" dirty="0" smtClean="0">
                        <a:solidFill>
                          <a:srgbClr val="000000"/>
                        </a:solidFill>
                        <a:latin typeface="Calibri"/>
                      </a:endParaRPr>
                    </a:p>
                    <a:p>
                      <a:pPr algn="l" fontAlgn="b"/>
                      <a:r>
                        <a:rPr lang="en-US" sz="2000" b="0" i="0" u="none" strike="noStrike" dirty="0" smtClean="0">
                          <a:solidFill>
                            <a:srgbClr val="000000"/>
                          </a:solidFill>
                          <a:latin typeface="Calibri"/>
                        </a:rPr>
                        <a:t>50 </a:t>
                      </a:r>
                      <a:r>
                        <a:rPr lang="en-US" sz="2000" b="0" i="0" u="none" strike="noStrike" dirty="0">
                          <a:solidFill>
                            <a:srgbClr val="000000"/>
                          </a:solidFill>
                          <a:latin typeface="Calibri"/>
                        </a:rPr>
                        <a:t>feet 5 inches = 50 feet; </a:t>
                      </a:r>
                      <a:endParaRPr lang="en-US" sz="2000" b="0" i="0" u="none" strike="noStrike" dirty="0" smtClean="0">
                        <a:solidFill>
                          <a:srgbClr val="000000"/>
                        </a:solidFill>
                        <a:latin typeface="Calibri"/>
                      </a:endParaRPr>
                    </a:p>
                    <a:p>
                      <a:pPr algn="l" fontAlgn="b"/>
                      <a:r>
                        <a:rPr lang="en-US" sz="2000" b="0" i="0" u="none" strike="noStrike" dirty="0" smtClean="0">
                          <a:solidFill>
                            <a:srgbClr val="000000"/>
                          </a:solidFill>
                          <a:latin typeface="Calibri"/>
                        </a:rPr>
                        <a:t>50 </a:t>
                      </a:r>
                      <a:r>
                        <a:rPr lang="en-US" sz="2000" b="0" i="0" u="none" strike="noStrike" dirty="0">
                          <a:solidFill>
                            <a:srgbClr val="000000"/>
                          </a:solidFill>
                          <a:latin typeface="Calibri"/>
                        </a:rPr>
                        <a:t>feet 6 inches = 51 feet</a:t>
                      </a:r>
                    </a:p>
                  </a:txBody>
                  <a:tcPr marL="7620" marR="7620" marT="7620" marB="0" anchor="b">
                    <a:lnL>
                      <a:noFill/>
                    </a:lnL>
                    <a:lnR>
                      <a:noFill/>
                    </a:lnR>
                    <a:lnT>
                      <a:noFill/>
                    </a:lnT>
                    <a:lnB>
                      <a:noFill/>
                    </a:lnB>
                  </a:tcPr>
                </a:tc>
              </a:tr>
            </a:tbl>
          </a:graphicData>
        </a:graphic>
      </p:graphicFrame>
    </p:spTree>
  </p:cSld>
  <p:clrMapOvr>
    <a:masterClrMapping/>
  </p:clrMapOvr>
  <p:transition spd="slow" advTm="1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53"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a:grpSpLocks noChangeAspect="1"/>
          </p:cNvGrpSpPr>
          <p:nvPr/>
        </p:nvGrpSpPr>
        <p:grpSpPr bwMode="auto">
          <a:xfrm>
            <a:off x="-1" y="0"/>
            <a:ext cx="9155593" cy="6172200"/>
            <a:chOff x="2527" y="2301"/>
            <a:chExt cx="7200" cy="4854"/>
          </a:xfrm>
        </p:grpSpPr>
        <p:sp>
          <p:nvSpPr>
            <p:cNvPr id="25652" name="AutoShape 52"/>
            <p:cNvSpPr>
              <a:spLocks noChangeAspect="1" noChangeArrowheads="1" noTextEdit="1"/>
            </p:cNvSpPr>
            <p:nvPr/>
          </p:nvSpPr>
          <p:spPr bwMode="auto">
            <a:xfrm>
              <a:off x="2527" y="2301"/>
              <a:ext cx="7200" cy="4854"/>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51" name="Text Box 51"/>
            <p:cNvSpPr txBox="1">
              <a:spLocks noChangeArrowheads="1"/>
            </p:cNvSpPr>
            <p:nvPr/>
          </p:nvSpPr>
          <p:spPr bwMode="auto">
            <a:xfrm>
              <a:off x="2785" y="4678"/>
              <a:ext cx="836" cy="7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1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50" name="Text Box 50"/>
            <p:cNvSpPr txBox="1">
              <a:spLocks noChangeArrowheads="1"/>
            </p:cNvSpPr>
            <p:nvPr/>
          </p:nvSpPr>
          <p:spPr bwMode="auto">
            <a:xfrm>
              <a:off x="6302" y="4818"/>
              <a:ext cx="652" cy="6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3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9" name="Text Box 49"/>
            <p:cNvSpPr txBox="1">
              <a:spLocks noChangeArrowheads="1"/>
            </p:cNvSpPr>
            <p:nvPr/>
          </p:nvSpPr>
          <p:spPr bwMode="auto">
            <a:xfrm>
              <a:off x="8443" y="4758"/>
              <a:ext cx="1062" cy="6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4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8" name="Text Box 48"/>
            <p:cNvSpPr txBox="1">
              <a:spLocks noChangeArrowheads="1"/>
            </p:cNvSpPr>
            <p:nvPr/>
          </p:nvSpPr>
          <p:spPr bwMode="auto">
            <a:xfrm>
              <a:off x="5104" y="4758"/>
              <a:ext cx="830" cy="6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2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7" name="Rectangle 47"/>
            <p:cNvSpPr>
              <a:spLocks noChangeArrowheads="1"/>
            </p:cNvSpPr>
            <p:nvPr/>
          </p:nvSpPr>
          <p:spPr bwMode="auto">
            <a:xfrm>
              <a:off x="3945" y="4583"/>
              <a:ext cx="37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5646" name="Picture 46"/>
            <p:cNvPicPr>
              <a:picLocks noChangeAspect="1" noChangeArrowheads="1"/>
            </p:cNvPicPr>
            <p:nvPr/>
          </p:nvPicPr>
          <p:blipFill>
            <a:blip r:embed="rId2" cstate="print"/>
            <a:srcRect t="22130" b="15875"/>
            <a:stretch>
              <a:fillRect/>
            </a:stretch>
          </p:blipFill>
          <p:spPr bwMode="auto">
            <a:xfrm>
              <a:off x="4315" y="2588"/>
              <a:ext cx="3575" cy="1491"/>
            </a:xfrm>
            <a:prstGeom prst="rect">
              <a:avLst/>
            </a:prstGeom>
            <a:noFill/>
            <a:ln w="19050">
              <a:solidFill>
                <a:srgbClr val="000000"/>
              </a:solidFill>
              <a:miter lim="800000"/>
              <a:headEnd/>
              <a:tailEnd/>
            </a:ln>
          </p:spPr>
        </p:pic>
        <p:sp>
          <p:nvSpPr>
            <p:cNvPr id="25645" name="Rectangle 45"/>
            <p:cNvSpPr>
              <a:spLocks noChangeArrowheads="1"/>
            </p:cNvSpPr>
            <p:nvPr/>
          </p:nvSpPr>
          <p:spPr bwMode="auto">
            <a:xfrm>
              <a:off x="3945" y="5161"/>
              <a:ext cx="37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4" name="Rectangle 44"/>
            <p:cNvSpPr>
              <a:spLocks noChangeArrowheads="1"/>
            </p:cNvSpPr>
            <p:nvPr/>
          </p:nvSpPr>
          <p:spPr bwMode="auto">
            <a:xfrm>
              <a:off x="5029" y="5253"/>
              <a:ext cx="59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3" name="Rectangle 43"/>
            <p:cNvSpPr>
              <a:spLocks noChangeArrowheads="1"/>
            </p:cNvSpPr>
            <p:nvPr/>
          </p:nvSpPr>
          <p:spPr bwMode="auto">
            <a:xfrm>
              <a:off x="5030" y="4491"/>
              <a:ext cx="589"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2" name="Rectangle 42"/>
            <p:cNvSpPr>
              <a:spLocks noChangeArrowheads="1"/>
            </p:cNvSpPr>
            <p:nvPr/>
          </p:nvSpPr>
          <p:spPr bwMode="auto">
            <a:xfrm>
              <a:off x="7256" y="5160"/>
              <a:ext cx="370" cy="265"/>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1" name="Rectangle 41"/>
            <p:cNvSpPr>
              <a:spLocks noChangeArrowheads="1"/>
            </p:cNvSpPr>
            <p:nvPr/>
          </p:nvSpPr>
          <p:spPr bwMode="auto">
            <a:xfrm>
              <a:off x="7810" y="5163"/>
              <a:ext cx="370" cy="26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0" name="Rectangle 40"/>
            <p:cNvSpPr>
              <a:spLocks noChangeArrowheads="1"/>
            </p:cNvSpPr>
            <p:nvPr/>
          </p:nvSpPr>
          <p:spPr bwMode="auto">
            <a:xfrm>
              <a:off x="7256" y="4583"/>
              <a:ext cx="370" cy="264"/>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39" name="Rectangle 39"/>
            <p:cNvSpPr>
              <a:spLocks noChangeArrowheads="1"/>
            </p:cNvSpPr>
            <p:nvPr/>
          </p:nvSpPr>
          <p:spPr bwMode="auto">
            <a:xfrm>
              <a:off x="7810" y="4583"/>
              <a:ext cx="370" cy="264"/>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38" name="AutoShape 38"/>
            <p:cNvSpPr>
              <a:spLocks noChangeShapeType="1"/>
            </p:cNvSpPr>
            <p:nvPr/>
          </p:nvSpPr>
          <p:spPr bwMode="auto">
            <a:xfrm>
              <a:off x="4129" y="4237"/>
              <a:ext cx="1"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7" name="AutoShape 37"/>
            <p:cNvSpPr>
              <a:spLocks noChangeShapeType="1"/>
            </p:cNvSpPr>
            <p:nvPr/>
          </p:nvSpPr>
          <p:spPr bwMode="auto">
            <a:xfrm>
              <a:off x="5319" y="4237"/>
              <a:ext cx="1"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6" name="AutoShape 36"/>
            <p:cNvSpPr>
              <a:spLocks noChangeShapeType="1"/>
            </p:cNvSpPr>
            <p:nvPr/>
          </p:nvSpPr>
          <p:spPr bwMode="auto">
            <a:xfrm>
              <a:off x="7441" y="4237"/>
              <a:ext cx="2"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5" name="AutoShape 35"/>
            <p:cNvSpPr>
              <a:spLocks noChangeShapeType="1"/>
            </p:cNvSpPr>
            <p:nvPr/>
          </p:nvSpPr>
          <p:spPr bwMode="auto">
            <a:xfrm>
              <a:off x="8019" y="4235"/>
              <a:ext cx="1" cy="2505"/>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4" name="AutoShape 34"/>
            <p:cNvSpPr>
              <a:spLocks noChangeShapeType="1"/>
            </p:cNvSpPr>
            <p:nvPr/>
          </p:nvSpPr>
          <p:spPr bwMode="auto">
            <a:xfrm>
              <a:off x="4129" y="6383"/>
              <a:ext cx="3890"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3" name="Text Box 33"/>
            <p:cNvSpPr txBox="1">
              <a:spLocks noChangeArrowheads="1"/>
            </p:cNvSpPr>
            <p:nvPr/>
          </p:nvSpPr>
          <p:spPr bwMode="auto">
            <a:xfrm>
              <a:off x="3703" y="6810"/>
              <a:ext cx="895"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1</a:t>
              </a:r>
              <a:r>
                <a:rPr kumimoji="0" lang="en-US"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2" name="Text Box 32"/>
            <p:cNvSpPr txBox="1">
              <a:spLocks noChangeArrowheads="1"/>
            </p:cNvSpPr>
            <p:nvPr/>
          </p:nvSpPr>
          <p:spPr bwMode="auto">
            <a:xfrm>
              <a:off x="5030" y="6810"/>
              <a:ext cx="739"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2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1" name="Text Box 31"/>
            <p:cNvSpPr txBox="1">
              <a:spLocks noChangeArrowheads="1"/>
            </p:cNvSpPr>
            <p:nvPr/>
          </p:nvSpPr>
          <p:spPr bwMode="auto">
            <a:xfrm>
              <a:off x="6919" y="6810"/>
              <a:ext cx="826"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3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0" name="Text Box 30"/>
            <p:cNvSpPr txBox="1">
              <a:spLocks noChangeArrowheads="1"/>
            </p:cNvSpPr>
            <p:nvPr/>
          </p:nvSpPr>
          <p:spPr bwMode="auto">
            <a:xfrm>
              <a:off x="7745" y="6810"/>
              <a:ext cx="818"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4</a:t>
              </a:r>
              <a:r>
                <a:rPr kumimoji="0" lang="en-US"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9" name="AutoShape 29"/>
            <p:cNvSpPr>
              <a:spLocks noChangeShapeType="1"/>
            </p:cNvSpPr>
            <p:nvPr/>
          </p:nvSpPr>
          <p:spPr bwMode="auto">
            <a:xfrm flipV="1">
              <a:off x="4060" y="6303"/>
              <a:ext cx="139"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8" name="AutoShape 28"/>
            <p:cNvSpPr>
              <a:spLocks noChangeShapeType="1"/>
            </p:cNvSpPr>
            <p:nvPr/>
          </p:nvSpPr>
          <p:spPr bwMode="auto">
            <a:xfrm flipV="1">
              <a:off x="5249" y="6303"/>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7" name="AutoShape 27"/>
            <p:cNvSpPr>
              <a:spLocks noChangeShapeType="1"/>
            </p:cNvSpPr>
            <p:nvPr/>
          </p:nvSpPr>
          <p:spPr bwMode="auto">
            <a:xfrm flipV="1">
              <a:off x="7385" y="6303"/>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6" name="AutoShape 26"/>
            <p:cNvSpPr>
              <a:spLocks noChangeShapeType="1"/>
            </p:cNvSpPr>
            <p:nvPr/>
          </p:nvSpPr>
          <p:spPr bwMode="auto">
            <a:xfrm flipV="1">
              <a:off x="7960" y="6303"/>
              <a:ext cx="139"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5" name="Text Box 25"/>
            <p:cNvSpPr txBox="1">
              <a:spLocks noChangeArrowheads="1"/>
            </p:cNvSpPr>
            <p:nvPr/>
          </p:nvSpPr>
          <p:spPr bwMode="auto">
            <a:xfrm>
              <a:off x="4130" y="5818"/>
              <a:ext cx="854" cy="56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1</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4" name="Text Box 24"/>
            <p:cNvSpPr txBox="1">
              <a:spLocks noChangeArrowheads="1"/>
            </p:cNvSpPr>
            <p:nvPr/>
          </p:nvSpPr>
          <p:spPr bwMode="auto">
            <a:xfrm>
              <a:off x="6063" y="5717"/>
              <a:ext cx="822" cy="56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2</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3" name="Text Box 23"/>
            <p:cNvSpPr txBox="1">
              <a:spLocks noChangeArrowheads="1"/>
            </p:cNvSpPr>
            <p:nvPr/>
          </p:nvSpPr>
          <p:spPr bwMode="auto">
            <a:xfrm>
              <a:off x="8220" y="5777"/>
              <a:ext cx="939" cy="6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2" name="Arc 22"/>
            <p:cNvSpPr>
              <a:spLocks/>
            </p:cNvSpPr>
            <p:nvPr/>
          </p:nvSpPr>
          <p:spPr bwMode="auto">
            <a:xfrm flipH="1">
              <a:off x="7745" y="6013"/>
              <a:ext cx="515" cy="3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1" name="AutoShape 21"/>
            <p:cNvSpPr>
              <a:spLocks noChangeShapeType="1"/>
            </p:cNvSpPr>
            <p:nvPr/>
          </p:nvSpPr>
          <p:spPr bwMode="auto">
            <a:xfrm flipH="1">
              <a:off x="3506" y="4663"/>
              <a:ext cx="323"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0" name="AutoShape 20"/>
            <p:cNvSpPr>
              <a:spLocks noChangeShapeType="1"/>
            </p:cNvSpPr>
            <p:nvPr/>
          </p:nvSpPr>
          <p:spPr bwMode="auto">
            <a:xfrm flipH="1">
              <a:off x="3506" y="5253"/>
              <a:ext cx="323"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9" name="AutoShape 19"/>
            <p:cNvSpPr>
              <a:spLocks noChangeShapeType="1"/>
            </p:cNvSpPr>
            <p:nvPr/>
          </p:nvSpPr>
          <p:spPr bwMode="auto">
            <a:xfrm>
              <a:off x="3621" y="4663"/>
              <a:ext cx="1" cy="59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8" name="AutoShape 18"/>
            <p:cNvSpPr>
              <a:spLocks noChangeShapeType="1"/>
            </p:cNvSpPr>
            <p:nvPr/>
          </p:nvSpPr>
          <p:spPr bwMode="auto">
            <a:xfrm flipH="1">
              <a:off x="5660" y="5332"/>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7" name="AutoShape 17"/>
            <p:cNvSpPr>
              <a:spLocks noChangeShapeType="1"/>
            </p:cNvSpPr>
            <p:nvPr/>
          </p:nvSpPr>
          <p:spPr bwMode="auto">
            <a:xfrm flipH="1">
              <a:off x="5660" y="4583"/>
              <a:ext cx="325" cy="2"/>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6" name="AutoShape 16"/>
            <p:cNvSpPr>
              <a:spLocks noChangeShapeType="1"/>
            </p:cNvSpPr>
            <p:nvPr/>
          </p:nvSpPr>
          <p:spPr bwMode="auto">
            <a:xfrm flipH="1">
              <a:off x="8375" y="5333"/>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5" name="AutoShape 15"/>
            <p:cNvSpPr>
              <a:spLocks noChangeShapeType="1"/>
            </p:cNvSpPr>
            <p:nvPr/>
          </p:nvSpPr>
          <p:spPr bwMode="auto">
            <a:xfrm flipH="1">
              <a:off x="8375" y="4754"/>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4" name="AutoShape 14"/>
            <p:cNvSpPr>
              <a:spLocks noChangeShapeType="1"/>
            </p:cNvSpPr>
            <p:nvPr/>
          </p:nvSpPr>
          <p:spPr bwMode="auto">
            <a:xfrm>
              <a:off x="5846" y="4585"/>
              <a:ext cx="3" cy="74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3" name="AutoShape 13"/>
            <p:cNvSpPr>
              <a:spLocks noChangeShapeType="1"/>
            </p:cNvSpPr>
            <p:nvPr/>
          </p:nvSpPr>
          <p:spPr bwMode="auto">
            <a:xfrm>
              <a:off x="8595" y="4754"/>
              <a:ext cx="1" cy="579"/>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2" name="AutoShape 12"/>
            <p:cNvSpPr>
              <a:spLocks noChangeShapeType="1"/>
            </p:cNvSpPr>
            <p:nvPr/>
          </p:nvSpPr>
          <p:spPr bwMode="auto">
            <a:xfrm>
              <a:off x="6919" y="4758"/>
              <a:ext cx="1" cy="578"/>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1" name="AutoShape 11"/>
            <p:cNvSpPr>
              <a:spLocks noChangeShapeType="1"/>
            </p:cNvSpPr>
            <p:nvPr/>
          </p:nvSpPr>
          <p:spPr bwMode="auto">
            <a:xfrm flipH="1">
              <a:off x="6789" y="4757"/>
              <a:ext cx="324"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0" name="AutoShape 10"/>
            <p:cNvSpPr>
              <a:spLocks noChangeShapeType="1"/>
            </p:cNvSpPr>
            <p:nvPr/>
          </p:nvSpPr>
          <p:spPr bwMode="auto">
            <a:xfrm flipH="1">
              <a:off x="6789" y="5337"/>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9" name="AutoShape 9"/>
            <p:cNvSpPr>
              <a:spLocks noChangeShapeType="1"/>
            </p:cNvSpPr>
            <p:nvPr/>
          </p:nvSpPr>
          <p:spPr bwMode="auto">
            <a:xfrm flipV="1">
              <a:off x="3565" y="5160"/>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8" name="AutoShape 8"/>
            <p:cNvSpPr>
              <a:spLocks noChangeShapeType="1"/>
            </p:cNvSpPr>
            <p:nvPr/>
          </p:nvSpPr>
          <p:spPr bwMode="auto">
            <a:xfrm flipV="1">
              <a:off x="3565" y="4620"/>
              <a:ext cx="138"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7" name="AutoShape 7"/>
            <p:cNvSpPr>
              <a:spLocks noChangeShapeType="1"/>
            </p:cNvSpPr>
            <p:nvPr/>
          </p:nvSpPr>
          <p:spPr bwMode="auto">
            <a:xfrm flipV="1">
              <a:off x="5769" y="4513"/>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6" name="AutoShape 6"/>
            <p:cNvSpPr>
              <a:spLocks noChangeShapeType="1"/>
            </p:cNvSpPr>
            <p:nvPr/>
          </p:nvSpPr>
          <p:spPr bwMode="auto">
            <a:xfrm flipV="1">
              <a:off x="5769" y="5275"/>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5" name="AutoShape 5"/>
            <p:cNvSpPr>
              <a:spLocks noChangeShapeType="1"/>
            </p:cNvSpPr>
            <p:nvPr/>
          </p:nvSpPr>
          <p:spPr bwMode="auto">
            <a:xfrm flipV="1">
              <a:off x="6879" y="5292"/>
              <a:ext cx="135"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4" name="AutoShape 4"/>
            <p:cNvSpPr>
              <a:spLocks noChangeShapeType="1"/>
            </p:cNvSpPr>
            <p:nvPr/>
          </p:nvSpPr>
          <p:spPr bwMode="auto">
            <a:xfrm flipV="1">
              <a:off x="6853" y="4681"/>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3" name="AutoShape 3"/>
            <p:cNvSpPr>
              <a:spLocks noChangeShapeType="1"/>
            </p:cNvSpPr>
            <p:nvPr/>
          </p:nvSpPr>
          <p:spPr bwMode="auto">
            <a:xfrm flipV="1">
              <a:off x="8563" y="4678"/>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2" name="AutoShape 2"/>
            <p:cNvSpPr>
              <a:spLocks noChangeShapeType="1"/>
            </p:cNvSpPr>
            <p:nvPr/>
          </p:nvSpPr>
          <p:spPr bwMode="auto">
            <a:xfrm flipV="1">
              <a:off x="8563" y="5253"/>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 name="TextBox 107"/>
          <p:cNvSpPr txBox="1"/>
          <p:nvPr/>
        </p:nvSpPr>
        <p:spPr>
          <a:xfrm>
            <a:off x="2438400" y="914400"/>
            <a:ext cx="4419600" cy="523220"/>
          </a:xfrm>
          <a:prstGeom prst="rect">
            <a:avLst/>
          </a:prstGeom>
          <a:noFill/>
        </p:spPr>
        <p:txBody>
          <a:bodyPr wrap="square" rtlCol="0">
            <a:spAutoFit/>
          </a:bodyPr>
          <a:lstStyle/>
          <a:p>
            <a:r>
              <a:rPr lang="en-US" sz="2800" b="1" dirty="0" smtClean="0">
                <a:solidFill>
                  <a:schemeClr val="bg1"/>
                </a:solidFill>
              </a:rPr>
              <a:t>Vehicle Measurements</a:t>
            </a:r>
            <a:endParaRPr lang="en-US" sz="2800" b="1" dirty="0">
              <a:solidFill>
                <a:schemeClr val="bg1"/>
              </a:solidFill>
            </a:endParaRPr>
          </a:p>
        </p:txBody>
      </p:sp>
      <p:cxnSp>
        <p:nvCxnSpPr>
          <p:cNvPr id="58" name="Straight Connector 57"/>
          <p:cNvCxnSpPr>
            <a:stCxn id="25633" idx="0"/>
          </p:cNvCxnSpPr>
          <p:nvPr/>
        </p:nvCxnSpPr>
        <p:spPr>
          <a:xfrm flipV="1">
            <a:off x="2064459" y="5715000"/>
            <a:ext cx="4945941"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38600" y="5410200"/>
            <a:ext cx="1371600" cy="369332"/>
          </a:xfrm>
          <a:prstGeom prst="rect">
            <a:avLst/>
          </a:prstGeom>
          <a:noFill/>
        </p:spPr>
        <p:txBody>
          <a:bodyPr wrap="square" rtlCol="0">
            <a:spAutoFit/>
          </a:bodyPr>
          <a:lstStyle/>
          <a:p>
            <a:r>
              <a:rPr lang="en-US" b="1" dirty="0" smtClean="0">
                <a:solidFill>
                  <a:srgbClr val="0070C0"/>
                </a:solidFill>
              </a:rPr>
              <a:t>Column A</a:t>
            </a:r>
            <a:endParaRPr lang="en-US" b="1" dirty="0">
              <a:solidFill>
                <a:srgbClr val="0070C0"/>
              </a:solidFill>
            </a:endParaRPr>
          </a:p>
        </p:txBody>
      </p:sp>
    </p:spTree>
  </p:cSld>
  <p:clrMapOvr>
    <a:masterClrMapping/>
  </p:clrMapOvr>
  <p:transition spd="slow" advTm="1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Exemptions</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Content Placeholder 2"/>
          <p:cNvSpPr>
            <a:spLocks noGrp="1"/>
          </p:cNvSpPr>
          <p:nvPr>
            <p:ph idx="1"/>
          </p:nvPr>
        </p:nvSpPr>
        <p:spPr>
          <a:xfrm>
            <a:off x="304800" y="1752600"/>
            <a:ext cx="8839200" cy="4876800"/>
          </a:xfrm>
        </p:spPr>
        <p:txBody>
          <a:bodyPr>
            <a:normAutofit/>
          </a:bodyPr>
          <a:lstStyle/>
          <a:p>
            <a:pPr lvl="2"/>
            <a:endParaRPr lang="en-US" dirty="0" smtClean="0">
              <a:latin typeface="+mj-lt"/>
            </a:endParaRPr>
          </a:p>
          <a:p>
            <a:pPr>
              <a:buNone/>
            </a:pPr>
            <a:r>
              <a:rPr lang="en-US" b="1" dirty="0" smtClean="0">
                <a:latin typeface="+mj-lt"/>
              </a:rPr>
              <a:t>Potato harvester</a:t>
            </a:r>
          </a:p>
          <a:p>
            <a:pPr>
              <a:buNone/>
            </a:pPr>
            <a:r>
              <a:rPr lang="en-US" dirty="0" smtClean="0">
                <a:latin typeface="+mj-lt"/>
              </a:rPr>
              <a:t>	</a:t>
            </a:r>
            <a:r>
              <a:rPr lang="en-US" sz="2800" dirty="0" smtClean="0">
                <a:latin typeface="+mj-lt"/>
              </a:rPr>
              <a:t>No axle weight limits on empty potato harvester. Requires:</a:t>
            </a:r>
          </a:p>
          <a:p>
            <a:pPr lvl="2"/>
            <a:r>
              <a:rPr lang="en-US" sz="2800" dirty="0" smtClean="0">
                <a:latin typeface="+mj-lt"/>
              </a:rPr>
              <a:t>One or more escort vehicles with hazard lights</a:t>
            </a:r>
          </a:p>
          <a:p>
            <a:pPr lvl="2"/>
            <a:r>
              <a:rPr lang="en-US" sz="2800" dirty="0" smtClean="0">
                <a:latin typeface="+mj-lt"/>
              </a:rPr>
              <a:t>No escort needed if traveling less than .5 miles</a:t>
            </a:r>
          </a:p>
          <a:p>
            <a:pPr>
              <a:spcBef>
                <a:spcPts val="0"/>
              </a:spcBef>
              <a:buNone/>
            </a:pPr>
            <a:r>
              <a:rPr lang="en-US" dirty="0" smtClean="0"/>
              <a:t>	</a:t>
            </a:r>
          </a:p>
          <a:p>
            <a:pPr lvl="1"/>
            <a:endParaRPr lang="en-US" dirty="0"/>
          </a:p>
        </p:txBody>
      </p:sp>
    </p:spTree>
    <p:extLst>
      <p:ext uri="{BB962C8B-B14F-4D97-AF65-F5344CB8AC3E}">
        <p14:creationId xmlns:p14="http://schemas.microsoft.com/office/powerpoint/2010/main" val="1345538329"/>
      </p:ext>
    </p:extLst>
  </p:cSld>
  <p:clrMapOvr>
    <a:masterClrMapping/>
  </p:clrMapOvr>
  <p:transition spd="slow" advTm="1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457200" y="457200"/>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Category B Exemptions</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Content Placeholder 2"/>
          <p:cNvSpPr>
            <a:spLocks noGrp="1"/>
          </p:cNvSpPr>
          <p:nvPr>
            <p:ph idx="1"/>
          </p:nvPr>
        </p:nvSpPr>
        <p:spPr>
          <a:xfrm>
            <a:off x="381000" y="1752600"/>
            <a:ext cx="8229600" cy="4525963"/>
          </a:xfrm>
        </p:spPr>
        <p:txBody>
          <a:bodyPr>
            <a:noAutofit/>
          </a:bodyPr>
          <a:lstStyle/>
          <a:p>
            <a:pPr lvl="2"/>
            <a:endParaRPr lang="en-US" sz="1600" dirty="0" smtClean="0"/>
          </a:p>
          <a:p>
            <a:pPr>
              <a:buNone/>
            </a:pPr>
            <a:r>
              <a:rPr lang="en-US" b="1" dirty="0" smtClean="0">
                <a:latin typeface="+mj-lt"/>
              </a:rPr>
              <a:t>Category B IoH</a:t>
            </a:r>
          </a:p>
          <a:p>
            <a:pPr lvl="1">
              <a:buFont typeface="Arial" pitchFamily="34" charset="0"/>
              <a:buChar char="•"/>
            </a:pPr>
            <a:r>
              <a:rPr lang="en-US" sz="2400" dirty="0" smtClean="0">
                <a:latin typeface="+mj-lt"/>
              </a:rPr>
              <a:t>No axle weight limits</a:t>
            </a:r>
          </a:p>
          <a:p>
            <a:pPr lvl="1">
              <a:buFont typeface="Arial" pitchFamily="34" charset="0"/>
              <a:buChar char="•"/>
            </a:pPr>
            <a:r>
              <a:rPr lang="en-US" sz="2400" dirty="0" smtClean="0">
                <a:latin typeface="+mj-lt"/>
              </a:rPr>
              <a:t>GVW limit applies at 92,000 lbs.</a:t>
            </a:r>
          </a:p>
          <a:p>
            <a:pPr lvl="1">
              <a:buFont typeface="Arial" pitchFamily="34" charset="0"/>
              <a:buChar char="•"/>
            </a:pPr>
            <a:r>
              <a:rPr lang="en-US" sz="2400" dirty="0" smtClean="0">
                <a:latin typeface="+mj-lt"/>
              </a:rPr>
              <a:t>No weight limit – axle or GVW – for incidental travel (1/2 mile or less)  field to field  OR  field to farm</a:t>
            </a:r>
          </a:p>
          <a:p>
            <a:pPr lvl="1">
              <a:buFont typeface="Arial" pitchFamily="34" charset="0"/>
              <a:buChar char="•"/>
            </a:pPr>
            <a:endParaRPr lang="en-US" sz="2400" dirty="0" smtClean="0">
              <a:latin typeface="+mj-lt"/>
            </a:endParaRPr>
          </a:p>
          <a:p>
            <a:pPr lvl="1">
              <a:buFont typeface="Arial" pitchFamily="34" charset="0"/>
              <a:buChar char="•"/>
            </a:pPr>
            <a:endParaRPr lang="en-US" sz="2400" dirty="0" smtClean="0">
              <a:latin typeface="+mj-lt"/>
            </a:endParaRPr>
          </a:p>
          <a:p>
            <a:pPr lvl="2"/>
            <a:endParaRPr lang="en-US" sz="2000" dirty="0" smtClean="0">
              <a:solidFill>
                <a:srgbClr val="FF0000"/>
              </a:solidFill>
              <a:latin typeface="+mj-lt"/>
            </a:endParaRPr>
          </a:p>
          <a:p>
            <a:pPr lvl="1">
              <a:buFont typeface="Arial" pitchFamily="34" charset="0"/>
              <a:buChar char="•"/>
            </a:pPr>
            <a:endParaRPr lang="en-US" sz="2000" dirty="0" smtClean="0">
              <a:latin typeface="+mj-lt"/>
            </a:endParaRPr>
          </a:p>
        </p:txBody>
      </p:sp>
    </p:spTree>
    <p:extLst>
      <p:ext uri="{BB962C8B-B14F-4D97-AF65-F5344CB8AC3E}">
        <p14:creationId xmlns:p14="http://schemas.microsoft.com/office/powerpoint/2010/main" val="591380758"/>
      </p:ext>
    </p:extLst>
  </p:cSld>
  <p:clrMapOvr>
    <a:masterClrMapping/>
  </p:clrMapOvr>
  <p:transition spd="slow" advTm="1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457200" y="457200"/>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Category B Exemptions</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Content Placeholder 2"/>
          <p:cNvSpPr>
            <a:spLocks noGrp="1"/>
          </p:cNvSpPr>
          <p:nvPr>
            <p:ph idx="1"/>
          </p:nvPr>
        </p:nvSpPr>
        <p:spPr>
          <a:xfrm>
            <a:off x="228600" y="1600200"/>
            <a:ext cx="3581400" cy="4525963"/>
          </a:xfrm>
        </p:spPr>
        <p:txBody>
          <a:bodyPr>
            <a:normAutofit/>
          </a:bodyPr>
          <a:lstStyle/>
          <a:p>
            <a:pPr>
              <a:buNone/>
            </a:pPr>
            <a:r>
              <a:rPr lang="en-US" b="1" dirty="0" smtClean="0">
                <a:latin typeface="+mj-lt"/>
              </a:rPr>
              <a:t>Category B IoH</a:t>
            </a:r>
          </a:p>
          <a:p>
            <a:pPr marL="515938" lvl="1" indent="-400050">
              <a:buFont typeface="Arial" pitchFamily="34" charset="0"/>
              <a:buChar char="•"/>
            </a:pPr>
            <a:r>
              <a:rPr lang="en-US" dirty="0" smtClean="0">
                <a:latin typeface="+mj-lt"/>
              </a:rPr>
              <a:t>Can disregard Class B Posting (348.16 (2))</a:t>
            </a:r>
          </a:p>
          <a:p>
            <a:pPr lvl="1">
              <a:buFont typeface="Arial" pitchFamily="34" charset="0"/>
              <a:buChar char="•"/>
            </a:pPr>
            <a:endParaRPr lang="en-US" sz="600" dirty="0" smtClean="0">
              <a:latin typeface="+mj-lt"/>
            </a:endParaRPr>
          </a:p>
          <a:p>
            <a:pPr marL="463550" lvl="1" indent="-296863">
              <a:buFont typeface="Arial" pitchFamily="34" charset="0"/>
              <a:buChar char="•"/>
            </a:pPr>
            <a:r>
              <a:rPr lang="en-US" dirty="0" smtClean="0">
                <a:latin typeface="+mj-lt"/>
              </a:rPr>
              <a:t>MUST OBEY seasonal or special </a:t>
            </a:r>
            <a:r>
              <a:rPr lang="en-US" dirty="0">
                <a:latin typeface="+mj-lt"/>
              </a:rPr>
              <a:t>weight </a:t>
            </a:r>
            <a:r>
              <a:rPr lang="en-US" dirty="0" smtClean="0">
                <a:latin typeface="+mj-lt"/>
              </a:rPr>
              <a:t>posting or bridge posting (348.17)</a:t>
            </a:r>
            <a:endParaRPr lang="en-US" dirty="0">
              <a:latin typeface="+mj-lt"/>
            </a:endParaRPr>
          </a:p>
          <a:p>
            <a:endParaRPr lang="en-US" dirty="0" smtClean="0"/>
          </a:p>
          <a:p>
            <a:pPr marL="914400" lvl="2" indent="0">
              <a:buNone/>
            </a:pPr>
            <a:endParaRPr lang="en-US" dirty="0" smtClean="0"/>
          </a:p>
          <a:p>
            <a:pPr lvl="1"/>
            <a:endParaRPr lang="en-US" dirty="0"/>
          </a:p>
        </p:txBody>
      </p:sp>
      <p:pic>
        <p:nvPicPr>
          <p:cNvPr id="56321" name="Picture 1" descr="C:\Users\Dotm6k\AppData\Local\Microsoft\Windows\Temporary Internet Files\Content.Outlook\OP4CHZO7\Posting.jpg"/>
          <p:cNvPicPr>
            <a:picLocks noChangeAspect="1" noChangeArrowheads="1"/>
          </p:cNvPicPr>
          <p:nvPr/>
        </p:nvPicPr>
        <p:blipFill>
          <a:blip r:embed="rId4" cstate="print"/>
          <a:srcRect/>
          <a:stretch>
            <a:fillRect/>
          </a:stretch>
        </p:blipFill>
        <p:spPr bwMode="auto">
          <a:xfrm>
            <a:off x="4009863" y="1524000"/>
            <a:ext cx="7345491" cy="5334000"/>
          </a:xfrm>
          <a:prstGeom prst="rect">
            <a:avLst/>
          </a:prstGeom>
          <a:noFill/>
        </p:spPr>
      </p:pic>
    </p:spTree>
    <p:extLst>
      <p:ext uri="{BB962C8B-B14F-4D97-AF65-F5344CB8AC3E}">
        <p14:creationId xmlns:p14="http://schemas.microsoft.com/office/powerpoint/2010/main" val="3645205498"/>
      </p:ext>
    </p:extLst>
  </p:cSld>
  <p:clrMapOvr>
    <a:masterClrMapping/>
  </p:clrMapOvr>
  <p:transition spd="slow"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US" b="1" dirty="0" smtClean="0">
                <a:ln>
                  <a:solidFill>
                    <a:schemeClr val="tx1"/>
                  </a:solidFill>
                </a:ln>
                <a:solidFill>
                  <a:srgbClr val="FF0000"/>
                </a:solidFill>
                <a:effectLst>
                  <a:outerShdw blurRad="38100" dist="38100" dir="2700000" algn="tl">
                    <a:srgbClr val="000000">
                      <a:alpha val="43137"/>
                    </a:srgbClr>
                  </a:outerShdw>
                </a:effectLst>
              </a:rPr>
              <a:t>Wisconsin Act  377 </a:t>
            </a:r>
            <a:endParaRPr lang="en-US" b="1" dirty="0">
              <a:ln>
                <a:solidFill>
                  <a:schemeClr val="tx1"/>
                </a:solidFill>
              </a:ln>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609600" y="1752600"/>
            <a:ext cx="7924800" cy="529375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800" dirty="0" smtClean="0">
                <a:latin typeface="+mj-lt"/>
              </a:rPr>
              <a:t>IoH Study group provided recommendations with input from town hall meetings</a:t>
            </a:r>
            <a:endParaRPr lang="en-US" sz="2800" dirty="0">
              <a:latin typeface="+mj-lt"/>
            </a:endParaRPr>
          </a:p>
          <a:p>
            <a:pPr marL="285750" indent="-285750">
              <a:spcBef>
                <a:spcPts val="600"/>
              </a:spcBef>
              <a:spcAft>
                <a:spcPts val="600"/>
              </a:spcAft>
              <a:buFont typeface="Arial" panose="020B0604020202020204" pitchFamily="34" charset="0"/>
              <a:buChar char="•"/>
            </a:pPr>
            <a:r>
              <a:rPr lang="en-US" sz="2800" dirty="0" smtClean="0">
                <a:latin typeface="+mj-lt"/>
              </a:rPr>
              <a:t>Legislation leadership by Senator </a:t>
            </a:r>
            <a:r>
              <a:rPr lang="en-US" sz="2800" dirty="0" err="1" smtClean="0">
                <a:latin typeface="+mj-lt"/>
              </a:rPr>
              <a:t>Petrowski</a:t>
            </a:r>
            <a:r>
              <a:rPr lang="en-US" sz="2800" dirty="0" smtClean="0">
                <a:latin typeface="+mj-lt"/>
              </a:rPr>
              <a:t> and Representative </a:t>
            </a:r>
            <a:r>
              <a:rPr lang="en-US" sz="2800" dirty="0" err="1" smtClean="0">
                <a:latin typeface="+mj-lt"/>
              </a:rPr>
              <a:t>Ripp</a:t>
            </a:r>
            <a:endParaRPr lang="en-US" sz="2800" dirty="0">
              <a:latin typeface="+mj-lt"/>
            </a:endParaRPr>
          </a:p>
          <a:p>
            <a:pPr marL="285750" indent="-285750">
              <a:spcBef>
                <a:spcPts val="600"/>
              </a:spcBef>
              <a:spcAft>
                <a:spcPts val="600"/>
              </a:spcAft>
              <a:buFont typeface="Arial" panose="020B0604020202020204" pitchFamily="34" charset="0"/>
              <a:buChar char="•"/>
            </a:pPr>
            <a:r>
              <a:rPr lang="en-US" sz="2800" dirty="0" smtClean="0">
                <a:latin typeface="+mj-lt"/>
              </a:rPr>
              <a:t>SB509  included discussion by numerous agricultural organizations and agencies and local government</a:t>
            </a:r>
          </a:p>
          <a:p>
            <a:pPr marL="285750" indent="-285750">
              <a:spcBef>
                <a:spcPts val="600"/>
              </a:spcBef>
              <a:spcAft>
                <a:spcPts val="600"/>
              </a:spcAft>
              <a:buFont typeface="Arial" panose="020B0604020202020204" pitchFamily="34" charset="0"/>
              <a:buChar char="•"/>
            </a:pPr>
            <a:r>
              <a:rPr lang="en-US" sz="2800" dirty="0" smtClean="0">
                <a:latin typeface="+mj-lt"/>
              </a:rPr>
              <a:t>Signed by Governor Walker on April 23, 2014</a:t>
            </a:r>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p:txBody>
      </p:sp>
    </p:spTree>
    <p:extLst>
      <p:ext uri="{BB962C8B-B14F-4D97-AF65-F5344CB8AC3E}">
        <p14:creationId xmlns:p14="http://schemas.microsoft.com/office/powerpoint/2010/main" val="3647394800"/>
      </p:ext>
    </p:extLst>
  </p:cSld>
  <p:clrMapOvr>
    <a:masterClrMapping/>
  </p:clrMapOvr>
  <p:transition spd="slow" advTm="1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457200" y="457200"/>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Category B Exemptions</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Content Placeholder 2"/>
          <p:cNvSpPr>
            <a:spLocks noGrp="1"/>
          </p:cNvSpPr>
          <p:nvPr>
            <p:ph idx="1"/>
          </p:nvPr>
        </p:nvSpPr>
        <p:spPr>
          <a:xfrm>
            <a:off x="381000" y="1752600"/>
            <a:ext cx="8229600" cy="4525963"/>
          </a:xfrm>
        </p:spPr>
        <p:txBody>
          <a:bodyPr>
            <a:noAutofit/>
          </a:bodyPr>
          <a:lstStyle/>
          <a:p>
            <a:pPr lvl="2"/>
            <a:endParaRPr lang="en-US" sz="1600" dirty="0" smtClean="0"/>
          </a:p>
          <a:p>
            <a:pPr lvl="1" indent="-742950">
              <a:buNone/>
            </a:pPr>
            <a:r>
              <a:rPr lang="en-US" sz="2400" b="1" dirty="0" smtClean="0">
                <a:latin typeface="+mj-lt"/>
              </a:rPr>
              <a:t>NOTE:</a:t>
            </a:r>
          </a:p>
          <a:p>
            <a:r>
              <a:rPr lang="en-US" sz="2400" dirty="0" smtClean="0">
                <a:latin typeface="+mj-lt"/>
              </a:rPr>
              <a:t>Axle weight limit is set on all state highways for all IoH and Ag CMVs at 23K/92K/weight table – including Category B</a:t>
            </a:r>
            <a:endParaRPr lang="en-US" sz="2400" dirty="0" smtClean="0"/>
          </a:p>
          <a:p>
            <a:pPr>
              <a:buNone/>
            </a:pPr>
            <a:r>
              <a:rPr lang="en-US" sz="2400" dirty="0" smtClean="0">
                <a:latin typeface="+mj-lt"/>
              </a:rPr>
              <a:t> </a:t>
            </a:r>
          </a:p>
          <a:p>
            <a:pPr marL="342900" lvl="1" indent="-342900">
              <a:buFont typeface="Arial" pitchFamily="34" charset="0"/>
              <a:buChar char="•"/>
            </a:pPr>
            <a:r>
              <a:rPr lang="en-US" sz="2400" dirty="0" smtClean="0">
                <a:latin typeface="+mj-lt"/>
              </a:rPr>
              <a:t>Local maintaining authority may pass ordinance setting 23K axle weight limit for Category B</a:t>
            </a:r>
          </a:p>
          <a:p>
            <a:pPr marL="342900" lvl="1" indent="-342900">
              <a:buFont typeface="Arial" pitchFamily="34" charset="0"/>
              <a:buChar char="•"/>
            </a:pPr>
            <a:endParaRPr lang="en-US" sz="2400" dirty="0" smtClean="0">
              <a:solidFill>
                <a:srgbClr val="FF0000"/>
              </a:solidFill>
              <a:latin typeface="+mj-lt"/>
            </a:endParaRPr>
          </a:p>
          <a:p>
            <a:pPr marL="342900" lvl="1" indent="-342900">
              <a:buFont typeface="Arial" pitchFamily="34" charset="0"/>
              <a:buChar char="•"/>
            </a:pPr>
            <a:r>
              <a:rPr lang="en-US" sz="2400" dirty="0" smtClean="0">
                <a:latin typeface="+mj-lt"/>
              </a:rPr>
              <a:t>Category B must be given an approved route </a:t>
            </a:r>
            <a:endParaRPr lang="en-US" sz="2000" dirty="0" smtClean="0">
              <a:latin typeface="+mj-lt"/>
            </a:endParaRPr>
          </a:p>
          <a:p>
            <a:pPr lvl="1">
              <a:buFont typeface="Arial" pitchFamily="34" charset="0"/>
              <a:buChar char="•"/>
            </a:pPr>
            <a:endParaRPr lang="en-US" sz="2000" dirty="0" smtClean="0">
              <a:latin typeface="+mj-lt"/>
            </a:endParaRPr>
          </a:p>
        </p:txBody>
      </p:sp>
    </p:spTree>
    <p:extLst>
      <p:ext uri="{BB962C8B-B14F-4D97-AF65-F5344CB8AC3E}">
        <p14:creationId xmlns:p14="http://schemas.microsoft.com/office/powerpoint/2010/main" val="591380758"/>
      </p:ext>
    </p:extLst>
  </p:cSld>
  <p:clrMapOvr>
    <a:masterClrMapping/>
  </p:clrMapOvr>
  <p:transition spd="slow" advTm="1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365624" y="559086"/>
            <a:ext cx="8229600" cy="1143000"/>
          </a:xfrm>
        </p:spPr>
        <p:txBody>
          <a:bodyPr>
            <a:normAutofit fontScale="90000"/>
          </a:bodyPr>
          <a:lstStyle/>
          <a:p>
            <a:pPr algn="l"/>
            <a:r>
              <a:rPr lang="en-US" sz="4900"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Weight – Fines</a:t>
            </a:r>
            <a: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lang="en-US" b="1" dirty="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endParaRPr lang="en-US" dirty="0"/>
          </a:p>
        </p:txBody>
      </p:sp>
      <p:sp>
        <p:nvSpPr>
          <p:cNvPr id="3" name="TextBox 2"/>
          <p:cNvSpPr txBox="1"/>
          <p:nvPr/>
        </p:nvSpPr>
        <p:spPr>
          <a:xfrm>
            <a:off x="228600" y="1828800"/>
            <a:ext cx="8969326" cy="5309146"/>
          </a:xfrm>
          <a:prstGeom prst="rect">
            <a:avLst/>
          </a:prstGeom>
          <a:noFill/>
        </p:spPr>
        <p:txBody>
          <a:bodyPr wrap="square" rtlCol="0">
            <a:spAutoFit/>
          </a:bodyPr>
          <a:lstStyle/>
          <a:p>
            <a:pPr>
              <a:spcBef>
                <a:spcPts val="600"/>
              </a:spcBef>
              <a:spcAft>
                <a:spcPts val="600"/>
              </a:spcAft>
              <a:buClr>
                <a:srgbClr val="C00000"/>
              </a:buClr>
            </a:pPr>
            <a:r>
              <a:rPr lang="en-US" sz="2800" dirty="0" smtClean="0"/>
              <a:t>Amount </a:t>
            </a:r>
            <a:r>
              <a:rPr lang="en-US" sz="2800" dirty="0"/>
              <a:t>of overweight violation based on statutory limit </a:t>
            </a:r>
            <a:r>
              <a:rPr lang="en-US" sz="2800" dirty="0" smtClean="0"/>
              <a:t>in the 348.15(3)(c) table, not the IoH/AG CMV allowance 348.15(3)(g)</a:t>
            </a:r>
          </a:p>
          <a:p>
            <a:pPr>
              <a:buClr>
                <a:srgbClr val="C00000"/>
              </a:buClr>
            </a:pPr>
            <a:r>
              <a:rPr lang="en-US" sz="2800" dirty="0" smtClean="0">
                <a:solidFill>
                  <a:srgbClr val="FF0000"/>
                </a:solidFill>
              </a:rPr>
              <a:t>Example: </a:t>
            </a:r>
          </a:p>
          <a:p>
            <a:pPr>
              <a:buClr>
                <a:srgbClr val="C00000"/>
              </a:buClr>
            </a:pPr>
            <a:r>
              <a:rPr lang="en-US" sz="2800" dirty="0" smtClean="0">
                <a:solidFill>
                  <a:srgbClr val="FF0000"/>
                </a:solidFill>
              </a:rPr>
              <a:t>IoH weighing 96,000 lbs. GVW – with no permit</a:t>
            </a:r>
          </a:p>
          <a:p>
            <a:pPr>
              <a:buClr>
                <a:srgbClr val="C00000"/>
              </a:buClr>
            </a:pPr>
            <a:endParaRPr lang="en-US" sz="600" dirty="0" smtClean="0">
              <a:solidFill>
                <a:srgbClr val="FF0000"/>
              </a:solidFill>
            </a:endParaRPr>
          </a:p>
          <a:p>
            <a:pPr marL="914400" indent="-347663">
              <a:buFont typeface="Arial" pitchFamily="34" charset="0"/>
              <a:buChar char="•"/>
            </a:pPr>
            <a:r>
              <a:rPr lang="en-US" sz="2800" dirty="0" smtClean="0"/>
              <a:t>Violation based on max. 80,000 lbs. GVW – </a:t>
            </a:r>
          </a:p>
          <a:p>
            <a:pPr marL="914400" indent="-347663"/>
            <a:r>
              <a:rPr lang="en-US" sz="2800" dirty="0" smtClean="0"/>
              <a:t>	not 92,000 GVW =16,000 lbs. over</a:t>
            </a:r>
          </a:p>
          <a:p>
            <a:pPr marL="1371600" lvl="2" indent="-457200">
              <a:spcBef>
                <a:spcPts val="600"/>
              </a:spcBef>
              <a:spcAft>
                <a:spcPts val="600"/>
              </a:spcAft>
              <a:buFont typeface="Courier New" pitchFamily="49" charset="0"/>
              <a:buChar char="o"/>
            </a:pPr>
            <a:r>
              <a:rPr lang="en-US" sz="2800" dirty="0" smtClean="0"/>
              <a:t>1</a:t>
            </a:r>
            <a:r>
              <a:rPr lang="en-US" sz="2800" baseline="30000" dirty="0" smtClean="0"/>
              <a:t>st</a:t>
            </a:r>
            <a:r>
              <a:rPr lang="en-US" sz="2800" dirty="0" smtClean="0"/>
              <a:t> offense citation = $2,400 (.15 per lbs.)</a:t>
            </a:r>
          </a:p>
          <a:p>
            <a:pPr marL="1371600" lvl="2" indent="-457200">
              <a:spcBef>
                <a:spcPts val="600"/>
              </a:spcBef>
              <a:spcAft>
                <a:spcPts val="600"/>
              </a:spcAft>
              <a:buFont typeface="Courier New" pitchFamily="49" charset="0"/>
              <a:buChar char="o"/>
            </a:pPr>
            <a:r>
              <a:rPr lang="en-US" sz="2800" dirty="0" smtClean="0"/>
              <a:t>2</a:t>
            </a:r>
            <a:r>
              <a:rPr lang="en-US" sz="2800" baseline="30000" dirty="0" smtClean="0"/>
              <a:t>nd</a:t>
            </a:r>
            <a:r>
              <a:rPr lang="en-US" sz="2800" dirty="0" smtClean="0"/>
              <a:t> offense citation = $2,880 (.18 per lbs.)</a:t>
            </a:r>
            <a:endParaRPr lang="en-US" sz="2800" dirty="0"/>
          </a:p>
          <a:p>
            <a:pPr marL="1257300" lvl="2" indent="-342900">
              <a:buClr>
                <a:srgbClr val="C00000"/>
              </a:buClr>
              <a:buFont typeface="Arial" panose="020B0604020202020204" pitchFamily="34" charset="0"/>
              <a:buChar char="•"/>
            </a:pPr>
            <a:endParaRPr lang="en-US" sz="2800" dirty="0" smtClean="0">
              <a:latin typeface="+mj-lt"/>
            </a:endParaRPr>
          </a:p>
          <a:p>
            <a:pPr lvl="2">
              <a:buClr>
                <a:srgbClr val="C00000"/>
              </a:buClr>
            </a:pPr>
            <a:endParaRPr lang="en-US" sz="2800" dirty="0"/>
          </a:p>
        </p:txBody>
      </p:sp>
    </p:spTree>
    <p:extLst>
      <p:ext uri="{BB962C8B-B14F-4D97-AF65-F5344CB8AC3E}">
        <p14:creationId xmlns:p14="http://schemas.microsoft.com/office/powerpoint/2010/main" val="523033592"/>
      </p:ext>
    </p:extLst>
  </p:cSld>
  <p:clrMapOvr>
    <a:masterClrMapping/>
  </p:clrMapOvr>
  <p:transition spd="slow" advTm="1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572194"/>
          </a:xfrm>
          <a:prstGeom prst="rect">
            <a:avLst/>
          </a:prstGeom>
        </p:spPr>
      </p:pic>
      <p:sp>
        <p:nvSpPr>
          <p:cNvPr id="2" name="Title 1"/>
          <p:cNvSpPr>
            <a:spLocks noGrp="1"/>
          </p:cNvSpPr>
          <p:nvPr>
            <p:ph type="title"/>
          </p:nvPr>
        </p:nvSpPr>
        <p:spPr>
          <a:xfrm>
            <a:off x="457200" y="304800"/>
            <a:ext cx="8229600" cy="1143000"/>
          </a:xfrm>
        </p:spPr>
        <p:txBody>
          <a:bodyPr>
            <a:noAutofit/>
          </a:bodyPr>
          <a:lstStyle/>
          <a:p>
            <a:pPr algn="l"/>
            <a:r>
              <a:rPr lang="en-US" sz="3200" b="1" dirty="0" smtClean="0">
                <a:solidFill>
                  <a:srgbClr val="FFCC00"/>
                </a:solidFill>
                <a:effectLst>
                  <a:outerShdw blurRad="38100" dist="38100" dir="2700000" algn="tl">
                    <a:srgbClr val="000000">
                      <a:alpha val="43137"/>
                    </a:srgbClr>
                  </a:outerShdw>
                </a:effectLst>
              </a:rPr>
              <a:t>State Patrol – Delayed Enforcement</a:t>
            </a:r>
            <a:endParaRPr lang="en-US" sz="3200" dirty="0"/>
          </a:p>
        </p:txBody>
      </p:sp>
      <p:sp>
        <p:nvSpPr>
          <p:cNvPr id="5" name="Rectangle 4"/>
          <p:cNvSpPr/>
          <p:nvPr/>
        </p:nvSpPr>
        <p:spPr>
          <a:xfrm>
            <a:off x="533400" y="1676400"/>
            <a:ext cx="8153400" cy="4847481"/>
          </a:xfrm>
          <a:prstGeom prst="rect">
            <a:avLst/>
          </a:prstGeom>
        </p:spPr>
        <p:txBody>
          <a:bodyPr wrap="square">
            <a:spAutoFit/>
          </a:bodyPr>
          <a:lstStyle/>
          <a:p>
            <a:pPr marL="400050" lvl="1" indent="0">
              <a:buNone/>
            </a:pPr>
            <a:r>
              <a:rPr lang="en-US" sz="2600" b="1" dirty="0" smtClean="0">
                <a:latin typeface="+mj-lt"/>
              </a:rPr>
              <a:t>Until </a:t>
            </a:r>
            <a:r>
              <a:rPr lang="en-US" sz="2600" b="1" dirty="0" smtClean="0">
                <a:solidFill>
                  <a:srgbClr val="FF0000"/>
                </a:solidFill>
                <a:latin typeface="+mj-lt"/>
              </a:rPr>
              <a:t>April </a:t>
            </a:r>
            <a:r>
              <a:rPr lang="en-US" sz="2600" b="1" dirty="0" smtClean="0">
                <a:solidFill>
                  <a:srgbClr val="FF0000"/>
                </a:solidFill>
                <a:latin typeface="+mj-lt"/>
              </a:rPr>
              <a:t>15, 2015 </a:t>
            </a:r>
            <a:r>
              <a:rPr lang="en-US" sz="2600" b="1" dirty="0" smtClean="0">
                <a:latin typeface="+mj-lt"/>
              </a:rPr>
              <a:t>State Patrol will only issue warnings for violations to:</a:t>
            </a:r>
          </a:p>
          <a:p>
            <a:pPr marL="400050" lvl="1" indent="0">
              <a:buNone/>
            </a:pPr>
            <a:endParaRPr lang="en-US" sz="600" b="1" dirty="0" smtClean="0">
              <a:latin typeface="+mj-lt"/>
            </a:endParaRPr>
          </a:p>
          <a:p>
            <a:pPr lvl="1" indent="341313">
              <a:buFont typeface="Arial" pitchFamily="34" charset="0"/>
              <a:buChar char="•"/>
            </a:pPr>
            <a:r>
              <a:rPr lang="en-US" sz="2400" dirty="0" smtClean="0">
                <a:latin typeface="+mj-lt"/>
              </a:rPr>
              <a:t>IoH Category A – Farm Tractors</a:t>
            </a:r>
          </a:p>
          <a:p>
            <a:pPr lvl="1" indent="341313">
              <a:buFont typeface="Arial" pitchFamily="34" charset="0"/>
              <a:buChar char="•"/>
            </a:pPr>
            <a:r>
              <a:rPr lang="en-US" sz="2400" dirty="0" smtClean="0">
                <a:latin typeface="+mj-lt"/>
              </a:rPr>
              <a:t>IoH Category B – Self-propelled IoH</a:t>
            </a:r>
          </a:p>
          <a:p>
            <a:pPr lvl="1" indent="341313"/>
            <a:endParaRPr lang="en-US" sz="1000" dirty="0" smtClean="0">
              <a:latin typeface="+mj-lt"/>
            </a:endParaRPr>
          </a:p>
          <a:p>
            <a:pPr marL="398463" lvl="0">
              <a:buNone/>
            </a:pPr>
            <a:r>
              <a:rPr lang="en-US" sz="2600" b="1" dirty="0" smtClean="0">
                <a:latin typeface="+mj-lt"/>
              </a:rPr>
              <a:t>The delayed enforcement period does not apply to:</a:t>
            </a:r>
          </a:p>
          <a:p>
            <a:pPr marL="457200" lvl="0" indent="341313">
              <a:buNone/>
            </a:pPr>
            <a:endParaRPr lang="en-US" sz="600" dirty="0" smtClean="0">
              <a:latin typeface="+mj-lt"/>
            </a:endParaRPr>
          </a:p>
          <a:p>
            <a:pPr marL="798513" lvl="1" indent="-334963">
              <a:spcAft>
                <a:spcPts val="600"/>
              </a:spcAft>
              <a:buFont typeface="Arial" pitchFamily="34" charset="0"/>
              <a:buChar char="•"/>
            </a:pPr>
            <a:r>
              <a:rPr lang="en-US" sz="2400" dirty="0" smtClean="0">
                <a:latin typeface="+mj-lt"/>
              </a:rPr>
              <a:t>Violations that occur on the Interstate Highway    System</a:t>
            </a:r>
          </a:p>
          <a:p>
            <a:pPr lvl="1" indent="341313">
              <a:spcAft>
                <a:spcPts val="600"/>
              </a:spcAft>
              <a:buFont typeface="Arial" pitchFamily="34" charset="0"/>
              <a:buChar char="•"/>
            </a:pPr>
            <a:r>
              <a:rPr lang="en-US" sz="2400" dirty="0" smtClean="0">
                <a:latin typeface="+mj-lt"/>
              </a:rPr>
              <a:t>County or local law enforcement</a:t>
            </a:r>
          </a:p>
          <a:p>
            <a:pPr lvl="1" indent="341313">
              <a:spcAft>
                <a:spcPts val="600"/>
              </a:spcAft>
              <a:buFont typeface="Arial" pitchFamily="34" charset="0"/>
              <a:buChar char="•"/>
            </a:pPr>
            <a:r>
              <a:rPr lang="en-US" sz="2400" dirty="0" smtClean="0">
                <a:latin typeface="+mj-lt"/>
              </a:rPr>
              <a:t>IoH Category C </a:t>
            </a:r>
          </a:p>
          <a:p>
            <a:pPr lvl="1" indent="341313">
              <a:spcAft>
                <a:spcPts val="600"/>
              </a:spcAft>
              <a:buFont typeface="Arial" pitchFamily="34" charset="0"/>
              <a:buChar char="•"/>
            </a:pPr>
            <a:r>
              <a:rPr lang="en-US" sz="2400" dirty="0" smtClean="0">
                <a:latin typeface="+mj-lt"/>
              </a:rPr>
              <a:t>AG CMVs</a:t>
            </a:r>
          </a:p>
        </p:txBody>
      </p:sp>
    </p:spTree>
    <p:extLst>
      <p:ext uri="{BB962C8B-B14F-4D97-AF65-F5344CB8AC3E}">
        <p14:creationId xmlns:p14="http://schemas.microsoft.com/office/powerpoint/2010/main" val="607226363"/>
      </p:ext>
    </p:extLst>
  </p:cSld>
  <p:clrMapOvr>
    <a:masterClrMapping/>
  </p:clrMapOvr>
  <p:transition spd="slow" advTm="1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092" r="12930"/>
          <a:stretch/>
        </p:blipFill>
        <p:spPr bwMode="auto">
          <a:xfrm>
            <a:off x="5521964" y="0"/>
            <a:ext cx="3622036"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24489"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457200" y="1600200"/>
            <a:ext cx="8229600" cy="5105400"/>
          </a:xfrm>
        </p:spPr>
        <p:txBody>
          <a:bodyPr>
            <a:normAutofit/>
          </a:bodyPr>
          <a:lstStyle/>
          <a:p>
            <a:pPr marL="742950" indent="-285750"/>
            <a:r>
              <a:rPr lang="en-US" sz="2400" dirty="0" smtClean="0">
                <a:latin typeface="+mj-lt"/>
              </a:rPr>
              <a:t>The same </a:t>
            </a:r>
            <a:r>
              <a:rPr lang="en-US" sz="2400" b="1" dirty="0" smtClean="0">
                <a:solidFill>
                  <a:srgbClr val="FF0000"/>
                </a:solidFill>
                <a:latin typeface="+mj-lt"/>
              </a:rPr>
              <a:t>height, width</a:t>
            </a:r>
            <a:r>
              <a:rPr lang="en-US" sz="2400" dirty="0" smtClean="0">
                <a:latin typeface="+mj-lt"/>
              </a:rPr>
              <a:t> and </a:t>
            </a:r>
            <a:r>
              <a:rPr lang="en-US" sz="2400" b="1" dirty="0" smtClean="0">
                <a:solidFill>
                  <a:srgbClr val="FF0000"/>
                </a:solidFill>
                <a:latin typeface="+mj-lt"/>
              </a:rPr>
              <a:t>length</a:t>
            </a:r>
            <a:r>
              <a:rPr lang="en-US" sz="2400" dirty="0" smtClean="0">
                <a:latin typeface="+mj-lt"/>
              </a:rPr>
              <a:t> laws with lighting and marking for IoH apply </a:t>
            </a:r>
          </a:p>
          <a:p>
            <a:pPr lvl="1">
              <a:buFont typeface="Arial" pitchFamily="34" charset="0"/>
              <a:buChar char="•"/>
            </a:pPr>
            <a:r>
              <a:rPr lang="en-US" sz="2400" dirty="0" smtClean="0"/>
              <a:t>No </a:t>
            </a:r>
            <a:r>
              <a:rPr lang="en-US" sz="2400" b="1" dirty="0" smtClean="0">
                <a:solidFill>
                  <a:srgbClr val="FF0000"/>
                </a:solidFill>
              </a:rPr>
              <a:t>weight</a:t>
            </a:r>
            <a:r>
              <a:rPr lang="en-US" sz="2400" dirty="0" smtClean="0"/>
              <a:t> limits for an IoH or Ag CMV while being operated or transported by an implement dealer or farmer </a:t>
            </a:r>
          </a:p>
          <a:p>
            <a:pPr marL="1143000" lvl="1">
              <a:buFont typeface="Courier New" pitchFamily="49" charset="0"/>
              <a:buChar char="o"/>
            </a:pPr>
            <a:r>
              <a:rPr lang="en-US" sz="2000" dirty="0" smtClean="0">
                <a:latin typeface="+mj-lt"/>
              </a:rPr>
              <a:t>By an </a:t>
            </a:r>
            <a:r>
              <a:rPr lang="en-US" sz="2000" dirty="0">
                <a:latin typeface="+mj-lt"/>
              </a:rPr>
              <a:t>implement dealer or </a:t>
            </a:r>
            <a:r>
              <a:rPr lang="en-US" sz="2000" dirty="0" smtClean="0">
                <a:latin typeface="+mj-lt"/>
              </a:rPr>
              <a:t>farmer for </a:t>
            </a:r>
            <a:r>
              <a:rPr lang="en-US" sz="2000" dirty="0">
                <a:latin typeface="+mj-lt"/>
              </a:rPr>
              <a:t>purposes of delivery, repair, or </a:t>
            </a:r>
            <a:r>
              <a:rPr lang="en-US" sz="2000" dirty="0" smtClean="0">
                <a:latin typeface="+mj-lt"/>
              </a:rPr>
              <a:t>servicing within 75 mile radius of the farmer’s owned or leased land, or dealer’s business location</a:t>
            </a:r>
          </a:p>
          <a:p>
            <a:pPr lvl="2">
              <a:buFont typeface="Courier New" pitchFamily="49" charset="0"/>
              <a:buChar char="o"/>
            </a:pPr>
            <a:r>
              <a:rPr lang="en-US" sz="2000" dirty="0" smtClean="0"/>
              <a:t>May operate on Class B roads but must obey seasonal and special postings</a:t>
            </a:r>
          </a:p>
          <a:p>
            <a:pPr lvl="1"/>
            <a:endParaRPr lang="en-US" sz="2000" dirty="0" smtClean="0">
              <a:latin typeface="+mj-lt"/>
            </a:endParaRPr>
          </a:p>
        </p:txBody>
      </p:sp>
      <p:sp>
        <p:nvSpPr>
          <p:cNvPr id="4" name="Title 3"/>
          <p:cNvSpPr>
            <a:spLocks noGrp="1"/>
          </p:cNvSpPr>
          <p:nvPr>
            <p:ph type="title"/>
          </p:nvPr>
        </p:nvSpPr>
        <p:spPr/>
        <p:txBody>
          <a:bodyPr/>
          <a:lstStyle/>
          <a:p>
            <a:r>
              <a:rPr lang="en-US" b="1" dirty="0" smtClean="0">
                <a:solidFill>
                  <a:srgbClr val="FFCC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Dealer/Repair- Exemptions </a:t>
            </a:r>
            <a:endParaRPr lang="en-US" dirty="0"/>
          </a:p>
        </p:txBody>
      </p:sp>
    </p:spTree>
    <p:extLst>
      <p:ext uri="{BB962C8B-B14F-4D97-AF65-F5344CB8AC3E}">
        <p14:creationId xmlns:p14="http://schemas.microsoft.com/office/powerpoint/2010/main" val="3594957724"/>
      </p:ext>
    </p:extLst>
  </p:cSld>
  <p:clrMapOvr>
    <a:masterClrMapping/>
  </p:clrMapOvr>
  <p:transition spd="slow"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38135" b="30379"/>
          <a:stretch/>
        </p:blipFill>
        <p:spPr>
          <a:xfrm>
            <a:off x="-3048" y="-30480"/>
            <a:ext cx="9144000" cy="1862048"/>
          </a:xfrm>
          <a:prstGeom prst="rect">
            <a:avLst/>
          </a:prstGeom>
        </p:spPr>
      </p:pic>
      <p:sp>
        <p:nvSpPr>
          <p:cNvPr id="2" name="Title 1"/>
          <p:cNvSpPr>
            <a:spLocks noGrp="1"/>
          </p:cNvSpPr>
          <p:nvPr>
            <p:ph type="title"/>
          </p:nvPr>
        </p:nvSpPr>
        <p:spPr/>
        <p:txBody>
          <a:bodyPr>
            <a:normAutofit/>
          </a:bodyPr>
          <a:lstStyle/>
          <a:p>
            <a:pPr algn="l"/>
            <a:r>
              <a:rPr lang="en-US" b="1" dirty="0" smtClean="0">
                <a:solidFill>
                  <a:srgbClr val="FFC000"/>
                </a:solidFill>
                <a:effectLst>
                  <a:outerShdw blurRad="38100" dist="38100" dir="2700000" algn="tl">
                    <a:srgbClr val="000000">
                      <a:alpha val="43137"/>
                    </a:srgbClr>
                  </a:outerShdw>
                </a:effectLst>
              </a:rPr>
              <a:t>Dealer/Repair Exemptions</a:t>
            </a:r>
            <a:endParaRPr lang="en-US"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533400" y="2057400"/>
            <a:ext cx="8305800" cy="5355312"/>
          </a:xfrm>
          <a:prstGeom prst="rect">
            <a:avLst/>
          </a:prstGeom>
          <a:noFill/>
        </p:spPr>
        <p:txBody>
          <a:bodyPr wrap="square" rtlCol="0">
            <a:spAutoFit/>
          </a:bodyPr>
          <a:lstStyle/>
          <a:p>
            <a:r>
              <a:rPr lang="en-US" sz="2400" b="1" dirty="0" smtClean="0">
                <a:latin typeface="+mj-lt"/>
              </a:rPr>
              <a:t>Projecting </a:t>
            </a:r>
            <a:r>
              <a:rPr lang="en-US" sz="2400" b="1" dirty="0">
                <a:latin typeface="+mj-lt"/>
              </a:rPr>
              <a:t>loads </a:t>
            </a:r>
            <a:r>
              <a:rPr lang="en-US" sz="2400" b="1" dirty="0" smtClean="0">
                <a:latin typeface="+mj-lt"/>
              </a:rPr>
              <a:t>limits on </a:t>
            </a:r>
            <a:r>
              <a:rPr lang="en-US" sz="2400" b="1" dirty="0">
                <a:latin typeface="+mj-lt"/>
              </a:rPr>
              <a:t>side of </a:t>
            </a:r>
            <a:r>
              <a:rPr lang="en-US" sz="2400" b="1" dirty="0" smtClean="0">
                <a:latin typeface="+mj-lt"/>
              </a:rPr>
              <a:t>vehicles (348.09) </a:t>
            </a:r>
            <a:r>
              <a:rPr lang="en-US" sz="2400" dirty="0" smtClean="0">
                <a:latin typeface="+mj-lt"/>
              </a:rPr>
              <a:t>does </a:t>
            </a:r>
            <a:r>
              <a:rPr lang="en-US" sz="2400" dirty="0">
                <a:latin typeface="+mj-lt"/>
              </a:rPr>
              <a:t>not apply if the load is an </a:t>
            </a:r>
            <a:r>
              <a:rPr lang="en-US" sz="2400" dirty="0" smtClean="0">
                <a:latin typeface="+mj-lt"/>
              </a:rPr>
              <a:t>IoH </a:t>
            </a:r>
            <a:r>
              <a:rPr lang="en-US" sz="2400" dirty="0">
                <a:latin typeface="+mj-lt"/>
              </a:rPr>
              <a:t>or </a:t>
            </a:r>
            <a:r>
              <a:rPr lang="en-US" sz="2400" dirty="0" smtClean="0">
                <a:latin typeface="+mj-lt"/>
              </a:rPr>
              <a:t>Ag CMV </a:t>
            </a:r>
            <a:r>
              <a:rPr lang="en-US" sz="2400" dirty="0">
                <a:latin typeface="+mj-lt"/>
              </a:rPr>
              <a:t>being </a:t>
            </a:r>
            <a:r>
              <a:rPr lang="en-US" sz="2400" dirty="0" smtClean="0">
                <a:latin typeface="+mj-lt"/>
              </a:rPr>
              <a:t>transported or operated by dealer or by farmer for delivery or repair</a:t>
            </a:r>
          </a:p>
          <a:p>
            <a:endParaRPr lang="en-US" sz="2400" dirty="0" smtClean="0">
              <a:latin typeface="+mj-lt"/>
            </a:endParaRPr>
          </a:p>
          <a:p>
            <a:pPr marL="457200" indent="-457200">
              <a:spcAft>
                <a:spcPts val="1200"/>
              </a:spcAft>
              <a:buFont typeface="Arial" pitchFamily="34" charset="0"/>
              <a:buChar char="•"/>
            </a:pPr>
            <a:r>
              <a:rPr lang="en-US" sz="2400" dirty="0" smtClean="0">
                <a:latin typeface="+mj-lt"/>
              </a:rPr>
              <a:t>For </a:t>
            </a:r>
            <a:r>
              <a:rPr lang="en-US" sz="2400" dirty="0">
                <a:latin typeface="+mj-lt"/>
              </a:rPr>
              <a:t>purposes of delivery, repair, or </a:t>
            </a:r>
            <a:r>
              <a:rPr lang="en-US" sz="2400" dirty="0" smtClean="0">
                <a:latin typeface="+mj-lt"/>
              </a:rPr>
              <a:t>servicing within </a:t>
            </a:r>
            <a:r>
              <a:rPr lang="en-US" sz="2400" dirty="0">
                <a:latin typeface="+mj-lt"/>
              </a:rPr>
              <a:t>75 </a:t>
            </a:r>
            <a:r>
              <a:rPr lang="en-US" sz="2400" dirty="0" smtClean="0">
                <a:latin typeface="+mj-lt"/>
              </a:rPr>
              <a:t>mile radius </a:t>
            </a:r>
            <a:r>
              <a:rPr lang="en-US" sz="2400" dirty="0">
                <a:latin typeface="+mj-lt"/>
              </a:rPr>
              <a:t>of the </a:t>
            </a:r>
            <a:r>
              <a:rPr lang="en-US" sz="2400" dirty="0" smtClean="0">
                <a:latin typeface="+mj-lt"/>
              </a:rPr>
              <a:t>farmer’s </a:t>
            </a:r>
            <a:r>
              <a:rPr lang="en-US" sz="2400" dirty="0">
                <a:latin typeface="+mj-lt"/>
              </a:rPr>
              <a:t>owned or leased </a:t>
            </a:r>
            <a:r>
              <a:rPr lang="en-US" sz="2400" dirty="0" smtClean="0">
                <a:latin typeface="+mj-lt"/>
              </a:rPr>
              <a:t>land, or dealer’s business location</a:t>
            </a:r>
            <a:endParaRPr lang="en-US" sz="2400" dirty="0">
              <a:latin typeface="+mj-lt"/>
            </a:endParaRPr>
          </a:p>
          <a:p>
            <a:pPr marL="457200" indent="-457200">
              <a:buFont typeface="Arial" pitchFamily="34" charset="0"/>
              <a:buChar char="•"/>
            </a:pPr>
            <a:endParaRPr lang="en-US" sz="2800" dirty="0" smtClean="0"/>
          </a:p>
          <a:p>
            <a:pPr marL="457200" indent="-457200">
              <a:spcBef>
                <a:spcPts val="600"/>
              </a:spcBef>
              <a:spcAft>
                <a:spcPts val="600"/>
              </a:spcAft>
              <a:buFont typeface="Arial" panose="020B0604020202020204" pitchFamily="34" charset="0"/>
              <a:buChar char="•"/>
            </a:pPr>
            <a:endParaRPr lang="en-US" sz="3200" dirty="0" smtClean="0"/>
          </a:p>
          <a:p>
            <a:endParaRPr lang="en-US" sz="2800" dirty="0" smtClean="0"/>
          </a:p>
          <a:p>
            <a:pPr marL="457200" indent="-457200">
              <a:buFont typeface="Arial" panose="020B0604020202020204" pitchFamily="34" charset="0"/>
              <a:buChar char="•"/>
            </a:pPr>
            <a:endParaRPr lang="en-US" sz="3200" dirty="0" smtClean="0">
              <a:effectLst>
                <a:outerShdw blurRad="38100" dist="38100" dir="2700000" algn="tl">
                  <a:srgbClr val="000000">
                    <a:alpha val="43137"/>
                  </a:srgbClr>
                </a:outerShdw>
              </a:effectLst>
            </a:endParaRPr>
          </a:p>
        </p:txBody>
      </p:sp>
      <p:sp>
        <p:nvSpPr>
          <p:cNvPr id="6" name="TextBox 5"/>
          <p:cNvSpPr txBox="1"/>
          <p:nvPr/>
        </p:nvSpPr>
        <p:spPr>
          <a:xfrm>
            <a:off x="6629400" y="6172200"/>
            <a:ext cx="2362198" cy="381000"/>
          </a:xfrm>
          <a:prstGeom prst="rect">
            <a:avLst/>
          </a:prstGeom>
          <a:noFill/>
        </p:spPr>
        <p:txBody>
          <a:bodyPr wrap="square" rtlCol="0">
            <a:spAutoFit/>
          </a:bodyPr>
          <a:lstStyle/>
          <a:p>
            <a:r>
              <a:rPr lang="en-US" dirty="0" smtClean="0"/>
              <a:t>Effective- 05-24-14</a:t>
            </a:r>
            <a:endParaRPr lang="en-US" dirty="0"/>
          </a:p>
        </p:txBody>
      </p:sp>
    </p:spTree>
    <p:extLst>
      <p:ext uri="{BB962C8B-B14F-4D97-AF65-F5344CB8AC3E}">
        <p14:creationId xmlns:p14="http://schemas.microsoft.com/office/powerpoint/2010/main" val="2576763165"/>
      </p:ext>
    </p:extLst>
  </p:cSld>
  <p:clrMapOvr>
    <a:masterClrMapping/>
  </p:clrMapOvr>
  <p:transition spd="slow" advTm="1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0"/>
            <a:ext cx="9144000" cy="2733675"/>
          </a:xfrm>
          <a:prstGeom prst="rect">
            <a:avLst/>
          </a:prstGeom>
        </p:spPr>
      </p:pic>
      <p:sp>
        <p:nvSpPr>
          <p:cNvPr id="5" name="TextBox 4"/>
          <p:cNvSpPr txBox="1"/>
          <p:nvPr/>
        </p:nvSpPr>
        <p:spPr>
          <a:xfrm>
            <a:off x="301279" y="228600"/>
            <a:ext cx="4270721" cy="1446550"/>
          </a:xfrm>
          <a:prstGeom prst="rect">
            <a:avLst/>
          </a:prstGeom>
          <a:noFill/>
        </p:spPr>
        <p:txBody>
          <a:bodyPr wrap="none" rtlCol="0">
            <a:spAutoFit/>
          </a:bodyPr>
          <a:lstStyle/>
          <a:p>
            <a:r>
              <a:rPr lang="en-US" sz="4400" b="1" dirty="0" smtClean="0">
                <a:solidFill>
                  <a:srgbClr val="FFC000"/>
                </a:solidFill>
                <a:effectLst>
                  <a:outerShdw blurRad="38100" dist="38100" dir="2700000" algn="tl">
                    <a:srgbClr val="000000">
                      <a:alpha val="43137"/>
                    </a:srgbClr>
                  </a:outerShdw>
                </a:effectLst>
                <a:latin typeface="+mj-lt"/>
              </a:rPr>
              <a:t>Disclosures in </a:t>
            </a:r>
          </a:p>
          <a:p>
            <a:r>
              <a:rPr lang="en-US" sz="4400" b="1" dirty="0" smtClean="0">
                <a:solidFill>
                  <a:srgbClr val="FFC000"/>
                </a:solidFill>
                <a:effectLst>
                  <a:outerShdw blurRad="38100" dist="38100" dir="2700000" algn="tl">
                    <a:srgbClr val="000000">
                      <a:alpha val="43137"/>
                    </a:srgbClr>
                  </a:outerShdw>
                </a:effectLst>
                <a:latin typeface="+mj-lt"/>
              </a:rPr>
              <a:t>Sales </a:t>
            </a:r>
            <a:endParaRPr lang="en-US" sz="4400" b="1" dirty="0">
              <a:solidFill>
                <a:srgbClr val="FFC000"/>
              </a:solidFill>
              <a:effectLst>
                <a:outerShdw blurRad="38100" dist="38100" dir="2700000" algn="tl">
                  <a:srgbClr val="000000">
                    <a:alpha val="43137"/>
                  </a:srgbClr>
                </a:outerShdw>
              </a:effectLst>
              <a:latin typeface="+mj-lt"/>
            </a:endParaRPr>
          </a:p>
        </p:txBody>
      </p:sp>
      <p:sp>
        <p:nvSpPr>
          <p:cNvPr id="4" name="TextBox 3"/>
          <p:cNvSpPr txBox="1"/>
          <p:nvPr/>
        </p:nvSpPr>
        <p:spPr>
          <a:xfrm>
            <a:off x="487228" y="3172691"/>
            <a:ext cx="8275772" cy="1723549"/>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2400" dirty="0" smtClean="0">
                <a:latin typeface="+mj-lt"/>
              </a:rPr>
              <a:t>Seller must provide farm equipment GVW in writing</a:t>
            </a:r>
            <a:endParaRPr lang="en-US" sz="2400" dirty="0">
              <a:latin typeface="+mj-lt"/>
            </a:endParaRPr>
          </a:p>
          <a:p>
            <a:pPr marL="457200" indent="-457200">
              <a:spcBef>
                <a:spcPts val="600"/>
              </a:spcBef>
              <a:spcAft>
                <a:spcPts val="600"/>
              </a:spcAft>
              <a:buFont typeface="Arial" panose="020B0604020202020204" pitchFamily="34" charset="0"/>
              <a:buChar char="•"/>
            </a:pPr>
            <a:r>
              <a:rPr lang="en-US" sz="2400" dirty="0" smtClean="0">
                <a:latin typeface="+mj-lt"/>
              </a:rPr>
              <a:t>Must have lights, reflectors, and other marking devices meeting the applicable vehicle equipment requirements based on manufactured date</a:t>
            </a:r>
            <a:endParaRPr lang="en-US" sz="2400" dirty="0">
              <a:latin typeface="+mj-lt"/>
            </a:endParaRPr>
          </a:p>
        </p:txBody>
      </p:sp>
      <p:sp>
        <p:nvSpPr>
          <p:cNvPr id="6" name="TextBox 5"/>
          <p:cNvSpPr txBox="1"/>
          <p:nvPr/>
        </p:nvSpPr>
        <p:spPr>
          <a:xfrm>
            <a:off x="6324600" y="6248400"/>
            <a:ext cx="2362198" cy="381000"/>
          </a:xfrm>
          <a:prstGeom prst="rect">
            <a:avLst/>
          </a:prstGeom>
          <a:noFill/>
        </p:spPr>
        <p:txBody>
          <a:bodyPr wrap="square" rtlCol="0">
            <a:spAutoFit/>
          </a:bodyPr>
          <a:lstStyle/>
          <a:p>
            <a:r>
              <a:rPr lang="en-US" dirty="0" smtClean="0"/>
              <a:t>Effective- 01-01-15</a:t>
            </a:r>
            <a:endParaRPr lang="en-US" dirty="0"/>
          </a:p>
        </p:txBody>
      </p:sp>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833658">
            <a:off x="315409" y="1610809"/>
            <a:ext cx="1139793" cy="1139793"/>
          </a:xfrm>
          <a:prstGeom prst="rect">
            <a:avLst/>
          </a:prstGeom>
        </p:spPr>
      </p:pic>
    </p:spTree>
    <p:extLst>
      <p:ext uri="{BB962C8B-B14F-4D97-AF65-F5344CB8AC3E}">
        <p14:creationId xmlns:p14="http://schemas.microsoft.com/office/powerpoint/2010/main" val="1655377373"/>
      </p:ext>
    </p:extLst>
  </p:cSld>
  <p:clrMapOvr>
    <a:masterClrMapping/>
  </p:clrMapOvr>
  <p:transition spd="slow" advTm="1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229600" cy="1143000"/>
          </a:xfrm>
        </p:spPr>
        <p:txBody>
          <a:bodyPr/>
          <a:lstStyle/>
          <a:p>
            <a:pPr algn="l"/>
            <a:r>
              <a:rPr lang="en-US" b="1" dirty="0" smtClean="0">
                <a:solidFill>
                  <a:srgbClr val="FFC000"/>
                </a:solidFill>
                <a:effectLst>
                  <a:outerShdw blurRad="38100" dist="38100" dir="2700000" algn="tl">
                    <a:srgbClr val="000000">
                      <a:alpha val="43137"/>
                    </a:srgbClr>
                  </a:outerShdw>
                </a:effectLst>
              </a:rPr>
              <a:t>        Lighting Standards</a:t>
            </a:r>
            <a:endParaRPr lang="en-US" b="1" dirty="0">
              <a:solidFill>
                <a:srgbClr val="FFC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0" y="167760"/>
            <a:ext cx="1676400" cy="1991875"/>
          </a:xfrm>
          <a:prstGeom prst="rect">
            <a:avLst/>
          </a:prstGeom>
          <a:ln>
            <a:noFill/>
          </a:ln>
          <a:effectLst>
            <a:softEdge rad="112500"/>
          </a:effectLst>
        </p:spPr>
      </p:pic>
      <p:sp>
        <p:nvSpPr>
          <p:cNvPr id="6" name="TextBox 5"/>
          <p:cNvSpPr txBox="1"/>
          <p:nvPr/>
        </p:nvSpPr>
        <p:spPr>
          <a:xfrm>
            <a:off x="6781802" y="6248400"/>
            <a:ext cx="2362198" cy="381000"/>
          </a:xfrm>
          <a:prstGeom prst="rect">
            <a:avLst/>
          </a:prstGeom>
          <a:noFill/>
        </p:spPr>
        <p:txBody>
          <a:bodyPr wrap="square" rtlCol="0">
            <a:spAutoFit/>
          </a:bodyPr>
          <a:lstStyle/>
          <a:p>
            <a:r>
              <a:rPr lang="en-US" dirty="0" smtClean="0"/>
              <a:t>Effective- 11-01-15</a:t>
            </a:r>
            <a:endParaRPr lang="en-US" dirty="0"/>
          </a:p>
        </p:txBody>
      </p:sp>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364161" y="135561"/>
            <a:ext cx="1652175" cy="1652175"/>
          </a:xfrm>
          <a:prstGeom prst="rect">
            <a:avLst/>
          </a:prstGeom>
        </p:spPr>
      </p:pic>
      <p:sp>
        <p:nvSpPr>
          <p:cNvPr id="3" name="TextBox 2"/>
          <p:cNvSpPr txBox="1"/>
          <p:nvPr/>
        </p:nvSpPr>
        <p:spPr>
          <a:xfrm>
            <a:off x="533400" y="1905000"/>
            <a:ext cx="8001000" cy="5293757"/>
          </a:xfrm>
          <a:prstGeom prst="rect">
            <a:avLst/>
          </a:prstGeom>
          <a:noFill/>
        </p:spPr>
        <p:txBody>
          <a:bodyPr wrap="square" rtlCol="0">
            <a:spAutoFit/>
          </a:bodyPr>
          <a:lstStyle/>
          <a:p>
            <a:pPr>
              <a:spcBef>
                <a:spcPts val="600"/>
              </a:spcBef>
              <a:spcAft>
                <a:spcPts val="600"/>
              </a:spcAft>
            </a:pPr>
            <a:r>
              <a:rPr lang="en-US" sz="3200" dirty="0" smtClean="0">
                <a:latin typeface="+mj-lt"/>
              </a:rPr>
              <a:t>Self-propelled IoH exceeding </a:t>
            </a:r>
            <a:r>
              <a:rPr lang="en-US" sz="3200" b="1" dirty="0" smtClean="0">
                <a:effectLst>
                  <a:outerShdw blurRad="38100" dist="38100" dir="2700000" algn="tl">
                    <a:srgbClr val="000000">
                      <a:alpha val="43137"/>
                    </a:srgbClr>
                  </a:outerShdw>
                </a:effectLst>
                <a:latin typeface="+mj-lt"/>
              </a:rPr>
              <a:t>12 ft </a:t>
            </a:r>
            <a:r>
              <a:rPr lang="en-US" sz="3200" dirty="0" smtClean="0">
                <a:effectLst>
                  <a:outerShdw blurRad="38100" dist="38100" dir="2700000" algn="tl">
                    <a:srgbClr val="000000">
                      <a:alpha val="43137"/>
                    </a:srgbClr>
                  </a:outerShdw>
                </a:effectLst>
                <a:latin typeface="+mj-lt"/>
              </a:rPr>
              <a:t>in</a:t>
            </a:r>
            <a:r>
              <a:rPr lang="en-US" sz="3200" b="1" dirty="0" smtClean="0">
                <a:effectLst>
                  <a:outerShdw blurRad="38100" dist="38100" dir="2700000" algn="tl">
                    <a:srgbClr val="000000">
                      <a:alpha val="43137"/>
                    </a:srgbClr>
                  </a:outerShdw>
                </a:effectLst>
                <a:latin typeface="+mj-lt"/>
              </a:rPr>
              <a:t> </a:t>
            </a:r>
            <a:r>
              <a:rPr lang="en-US" sz="3200" dirty="0" smtClean="0">
                <a:latin typeface="+mj-lt"/>
              </a:rPr>
              <a:t>width must have:</a:t>
            </a:r>
            <a:endParaRPr lang="en-US" sz="3200" dirty="0">
              <a:latin typeface="+mj-lt"/>
            </a:endParaRPr>
          </a:p>
          <a:p>
            <a:pPr marL="457200" indent="-457200">
              <a:spcAft>
                <a:spcPts val="600"/>
              </a:spcAft>
              <a:buFont typeface="Arial" panose="020B0604020202020204" pitchFamily="34" charset="0"/>
              <a:buChar char="•"/>
            </a:pPr>
            <a:r>
              <a:rPr lang="en-US" sz="2800" dirty="0" smtClean="0">
                <a:latin typeface="+mj-lt"/>
              </a:rPr>
              <a:t>Yellow or amber rotating strobe or beacon light mounted at highest practical point</a:t>
            </a:r>
          </a:p>
          <a:p>
            <a:pPr>
              <a:spcAft>
                <a:spcPts val="600"/>
              </a:spcAft>
            </a:pPr>
            <a:r>
              <a:rPr lang="en-US" sz="2800" b="1" dirty="0" smtClean="0">
                <a:latin typeface="+mj-lt"/>
              </a:rPr>
              <a:t>or</a:t>
            </a:r>
          </a:p>
          <a:p>
            <a:pPr marL="457200" indent="-457200">
              <a:spcAft>
                <a:spcPts val="600"/>
              </a:spcAft>
              <a:buFont typeface="Arial" panose="020B0604020202020204" pitchFamily="34" charset="0"/>
              <a:buChar char="•"/>
            </a:pPr>
            <a:r>
              <a:rPr lang="en-US" sz="2800" dirty="0" smtClean="0">
                <a:latin typeface="+mj-lt"/>
              </a:rPr>
              <a:t>2 flashing amber lights visible to the front and rear</a:t>
            </a:r>
          </a:p>
          <a:p>
            <a:pPr marL="457200" indent="-457200">
              <a:spcBef>
                <a:spcPts val="600"/>
              </a:spcBef>
              <a:spcAft>
                <a:spcPts val="600"/>
              </a:spcAft>
              <a:buFont typeface="Arial" panose="020B0604020202020204" pitchFamily="34" charset="0"/>
              <a:buChar char="•"/>
            </a:pPr>
            <a:endParaRPr lang="en-US" sz="600" dirty="0">
              <a:latin typeface="+mj-lt"/>
            </a:endParaRPr>
          </a:p>
          <a:p>
            <a:pPr marL="457200" indent="-457200">
              <a:spcBef>
                <a:spcPts val="600"/>
              </a:spcBef>
              <a:spcAft>
                <a:spcPts val="600"/>
              </a:spcAft>
            </a:pPr>
            <a:r>
              <a:rPr lang="en-US" sz="2400" dirty="0" smtClean="0">
                <a:latin typeface="+mj-lt"/>
              </a:rPr>
              <a:t>NOTE: Lights activated at all times on the highway</a:t>
            </a:r>
          </a:p>
          <a:p>
            <a:endParaRPr lang="en-US" sz="3200" dirty="0">
              <a:latin typeface="+mj-lt"/>
            </a:endParaRPr>
          </a:p>
          <a:p>
            <a:endParaRPr lang="en-US" sz="3200" dirty="0" smtClean="0">
              <a:latin typeface="+mj-lt"/>
            </a:endParaRPr>
          </a:p>
        </p:txBody>
      </p:sp>
    </p:spTree>
    <p:extLst>
      <p:ext uri="{BB962C8B-B14F-4D97-AF65-F5344CB8AC3E}">
        <p14:creationId xmlns:p14="http://schemas.microsoft.com/office/powerpoint/2010/main" val="2004074083"/>
      </p:ext>
    </p:extLst>
  </p:cSld>
  <p:clrMapOvr>
    <a:masterClrMapping/>
  </p:clrMapOvr>
  <p:transition spd="slow" advTm="1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5" y="1257300"/>
            <a:ext cx="9144000" cy="5600700"/>
          </a:xfrm>
          <a:prstGeom prst="rect">
            <a:avLst/>
          </a:prstGeom>
        </p:spPr>
      </p:pic>
      <p:sp>
        <p:nvSpPr>
          <p:cNvPr id="2" name="Title 1"/>
          <p:cNvSpPr>
            <a:spLocks noGrp="1"/>
          </p:cNvSpPr>
          <p:nvPr>
            <p:ph type="title"/>
          </p:nvPr>
        </p:nvSpPr>
        <p:spPr>
          <a:xfrm>
            <a:off x="907473" y="228600"/>
            <a:ext cx="7855527" cy="1143000"/>
          </a:xfrm>
        </p:spPr>
        <p:txBody>
          <a:bodyPr>
            <a:normAutofit/>
          </a:bodyPr>
          <a:lstStyle/>
          <a:p>
            <a:r>
              <a:rPr lang="en-US" sz="5400" b="1" dirty="0" smtClean="0">
                <a:solidFill>
                  <a:srgbClr val="FFC000"/>
                </a:solidFill>
                <a:effectLst>
                  <a:outerShdw blurRad="38100" dist="38100" dir="2700000" algn="tl">
                    <a:srgbClr val="000000">
                      <a:alpha val="43137"/>
                    </a:srgbClr>
                  </a:outerShdw>
                </a:effectLst>
              </a:rPr>
              <a:t>“Wide” </a:t>
            </a:r>
            <a:r>
              <a:rPr lang="en-US" sz="5400" b="1" dirty="0" err="1" smtClean="0">
                <a:solidFill>
                  <a:srgbClr val="FFC000"/>
                </a:solidFill>
                <a:effectLst>
                  <a:outerShdw blurRad="38100" dist="38100" dir="2700000" algn="tl">
                    <a:srgbClr val="000000">
                      <a:alpha val="43137"/>
                    </a:srgbClr>
                  </a:outerShdw>
                </a:effectLst>
              </a:rPr>
              <a:t>IoH</a:t>
            </a:r>
            <a:endParaRPr lang="en-US" b="1" dirty="0">
              <a:solidFill>
                <a:srgbClr val="FFC000"/>
              </a:solidFill>
              <a:effectLst>
                <a:outerShdw blurRad="38100" dist="38100" dir="2700000" algn="tl">
                  <a:srgbClr val="000000">
                    <a:alpha val="43137"/>
                  </a:srgbClr>
                </a:outerShdw>
              </a:effectLst>
            </a:endParaRPr>
          </a:p>
        </p:txBody>
      </p:sp>
      <p:sp>
        <p:nvSpPr>
          <p:cNvPr id="6" name="TextBox 5"/>
          <p:cNvSpPr txBox="1"/>
          <p:nvPr/>
        </p:nvSpPr>
        <p:spPr>
          <a:xfrm>
            <a:off x="1295400" y="4648200"/>
            <a:ext cx="6934200" cy="1815882"/>
          </a:xfrm>
          <a:prstGeom prst="rect">
            <a:avLst/>
          </a:prstGeom>
          <a:solidFill>
            <a:schemeClr val="bg1">
              <a:lumMod val="95000"/>
            </a:schemeClr>
          </a:solidFill>
        </p:spPr>
        <p:txBody>
          <a:bodyPr wrap="square" rtlCol="0">
            <a:spAutoFit/>
          </a:bodyPr>
          <a:lstStyle/>
          <a:p>
            <a:r>
              <a:rPr lang="en-US" sz="2800" b="1" u="sng" dirty="0" smtClean="0">
                <a:solidFill>
                  <a:srgbClr val="C00000"/>
                </a:solidFill>
                <a:latin typeface="+mj-lt"/>
              </a:rPr>
              <a:t>Wide </a:t>
            </a:r>
            <a:r>
              <a:rPr lang="en-US" sz="2800" b="1" u="sng" dirty="0" err="1" smtClean="0">
                <a:solidFill>
                  <a:srgbClr val="C00000"/>
                </a:solidFill>
                <a:latin typeface="+mj-lt"/>
              </a:rPr>
              <a:t>IoH</a:t>
            </a:r>
            <a:r>
              <a:rPr lang="en-US" sz="2800" b="1" u="sng" dirty="0" smtClean="0">
                <a:solidFill>
                  <a:srgbClr val="C00000"/>
                </a:solidFill>
                <a:latin typeface="+mj-lt"/>
              </a:rPr>
              <a:t> </a:t>
            </a:r>
            <a:r>
              <a:rPr lang="en-US" sz="2800" b="1" dirty="0" smtClean="0">
                <a:solidFill>
                  <a:srgbClr val="C00000"/>
                </a:solidFill>
                <a:latin typeface="+mj-lt"/>
              </a:rPr>
              <a:t>= </a:t>
            </a:r>
            <a:r>
              <a:rPr lang="en-US" sz="2800" b="1" u="sng" dirty="0" smtClean="0">
                <a:solidFill>
                  <a:srgbClr val="C00000"/>
                </a:solidFill>
                <a:latin typeface="+mj-lt"/>
              </a:rPr>
              <a:t>Any</a:t>
            </a:r>
            <a:r>
              <a:rPr lang="en-US" sz="2800" dirty="0" smtClean="0">
                <a:solidFill>
                  <a:srgbClr val="C00000"/>
                </a:solidFill>
                <a:latin typeface="+mj-lt"/>
              </a:rPr>
              <a:t> </a:t>
            </a:r>
            <a:r>
              <a:rPr lang="en-US" sz="2800" dirty="0" smtClean="0">
                <a:latin typeface="+mj-lt"/>
              </a:rPr>
              <a:t>IoH exceeding </a:t>
            </a:r>
            <a:r>
              <a:rPr lang="en-US" sz="2800" b="1" u="sng" dirty="0">
                <a:solidFill>
                  <a:srgbClr val="C00000"/>
                </a:solidFill>
                <a:effectLst>
                  <a:outerShdw blurRad="38100" dist="38100" dir="2700000" algn="tl">
                    <a:srgbClr val="000000">
                      <a:alpha val="43137"/>
                    </a:srgbClr>
                  </a:outerShdw>
                </a:effectLst>
                <a:latin typeface="+mj-lt"/>
              </a:rPr>
              <a:t>15 feet </a:t>
            </a:r>
            <a:r>
              <a:rPr lang="en-US" sz="2800" dirty="0">
                <a:latin typeface="+mj-lt"/>
              </a:rPr>
              <a:t>in total width or that extend over the center of the roadway into a lane intended for the opposite </a:t>
            </a:r>
            <a:r>
              <a:rPr lang="en-US" sz="2800" dirty="0" smtClean="0">
                <a:latin typeface="+mj-lt"/>
              </a:rPr>
              <a:t>direction </a:t>
            </a:r>
            <a:r>
              <a:rPr lang="en-US" sz="2800" dirty="0">
                <a:latin typeface="+mj-lt"/>
              </a:rPr>
              <a:t>of travel</a:t>
            </a:r>
          </a:p>
        </p:txBody>
      </p:sp>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421681" y="67276"/>
            <a:ext cx="1748654" cy="1748654"/>
          </a:xfrm>
          <a:prstGeom prst="rect">
            <a:avLst/>
          </a:prstGeom>
        </p:spPr>
      </p:pic>
      <p:sp>
        <p:nvSpPr>
          <p:cNvPr id="8" name="TextBox 7"/>
          <p:cNvSpPr txBox="1"/>
          <p:nvPr/>
        </p:nvSpPr>
        <p:spPr>
          <a:xfrm>
            <a:off x="114909" y="2971800"/>
            <a:ext cx="2362198" cy="381000"/>
          </a:xfrm>
          <a:prstGeom prst="rect">
            <a:avLst/>
          </a:prstGeom>
          <a:noFill/>
        </p:spPr>
        <p:txBody>
          <a:bodyPr wrap="square" rtlCol="0">
            <a:spAutoFit/>
          </a:bodyPr>
          <a:lstStyle/>
          <a:p>
            <a:r>
              <a:rPr lang="en-US" dirty="0" smtClean="0"/>
              <a:t>Effective- 11-01-15</a:t>
            </a:r>
            <a:endParaRPr lang="en-US" dirty="0"/>
          </a:p>
        </p:txBody>
      </p:sp>
    </p:spTree>
    <p:extLst>
      <p:ext uri="{BB962C8B-B14F-4D97-AF65-F5344CB8AC3E}">
        <p14:creationId xmlns:p14="http://schemas.microsoft.com/office/powerpoint/2010/main" val="3871333099"/>
      </p:ext>
    </p:extLst>
  </p:cSld>
  <p:clrMapOvr>
    <a:masterClrMapping/>
  </p:clrMapOvr>
  <p:transition spd="slow" advTm="1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     Wide IoH- Lighting/Marking</a:t>
            </a:r>
            <a:br>
              <a:rPr lang="en-US" b="1" dirty="0" smtClean="0">
                <a:solidFill>
                  <a:srgbClr val="FFC000"/>
                </a:solidFill>
                <a:effectLst>
                  <a:outerShdw blurRad="38100" dist="38100" dir="2700000" algn="tl">
                    <a:srgbClr val="000000">
                      <a:alpha val="43137"/>
                    </a:srgbClr>
                  </a:outerShdw>
                </a:effectLst>
              </a:rPr>
            </a:br>
            <a:r>
              <a:rPr lang="en-US" b="1" dirty="0" smtClean="0">
                <a:solidFill>
                  <a:srgbClr val="FFC000"/>
                </a:solidFill>
                <a:effectLst>
                  <a:outerShdw blurRad="38100" dist="38100" dir="2700000" algn="tl">
                    <a:srgbClr val="000000">
                      <a:alpha val="43137"/>
                    </a:srgbClr>
                  </a:outerShdw>
                </a:effectLst>
              </a:rPr>
              <a:t>     Standards</a:t>
            </a:r>
            <a:endParaRPr lang="en-US" b="1" dirty="0">
              <a:solidFill>
                <a:srgbClr val="FFC000"/>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457200" y="1600200"/>
            <a:ext cx="4800600" cy="5029200"/>
          </a:xfrm>
        </p:spPr>
        <p:txBody>
          <a:bodyPr>
            <a:normAutofit fontScale="92500" lnSpcReduction="10000"/>
          </a:bodyPr>
          <a:lstStyle/>
          <a:p>
            <a:r>
              <a:rPr lang="en-US" sz="2600" dirty="0">
                <a:latin typeface="+mj-lt"/>
              </a:rPr>
              <a:t>Any lamp or light required must be lighted and visible at the time of operation on a highway</a:t>
            </a:r>
          </a:p>
          <a:p>
            <a:r>
              <a:rPr lang="en-US" sz="2600" dirty="0">
                <a:latin typeface="+mj-lt"/>
              </a:rPr>
              <a:t>At least 2 amber flashing warning lamps</a:t>
            </a:r>
          </a:p>
          <a:p>
            <a:pPr lvl="1"/>
            <a:r>
              <a:rPr lang="en-US" sz="2600" dirty="0" smtClean="0">
                <a:latin typeface="+mj-lt"/>
              </a:rPr>
              <a:t>Visible </a:t>
            </a:r>
            <a:r>
              <a:rPr lang="en-US" sz="2600" dirty="0">
                <a:latin typeface="+mj-lt"/>
              </a:rPr>
              <a:t>from both the front and rear </a:t>
            </a:r>
          </a:p>
          <a:p>
            <a:pPr lvl="1"/>
            <a:r>
              <a:rPr lang="en-US" sz="2600" dirty="0">
                <a:latin typeface="+mj-lt"/>
              </a:rPr>
              <a:t>Visible 500 feet from the front and rear</a:t>
            </a:r>
          </a:p>
          <a:p>
            <a:r>
              <a:rPr lang="en-US" sz="2600" dirty="0">
                <a:latin typeface="+mj-lt"/>
              </a:rPr>
              <a:t>Mounted to indicate the extreme width </a:t>
            </a:r>
            <a:r>
              <a:rPr lang="en-US" sz="2600" dirty="0" smtClean="0">
                <a:latin typeface="+mj-lt"/>
              </a:rPr>
              <a:t> -  but </a:t>
            </a:r>
            <a:r>
              <a:rPr lang="en-US" sz="2600" dirty="0">
                <a:latin typeface="+mj-lt"/>
              </a:rPr>
              <a:t>not more than 16 inches from  extremities of the IoH</a:t>
            </a:r>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0200" y="1210775"/>
            <a:ext cx="3733800" cy="4436450"/>
          </a:xfrm>
          <a:prstGeom prst="rect">
            <a:avLst/>
          </a:prstGeom>
          <a:ln>
            <a:noFill/>
          </a:ln>
          <a:effectLst>
            <a:softEdge rad="112500"/>
          </a:effectLst>
        </p:spPr>
      </p:pic>
      <p:sp>
        <p:nvSpPr>
          <p:cNvPr id="6" name="TextBox 5"/>
          <p:cNvSpPr txBox="1"/>
          <p:nvPr/>
        </p:nvSpPr>
        <p:spPr>
          <a:xfrm>
            <a:off x="6477000" y="5867400"/>
            <a:ext cx="2362198" cy="381000"/>
          </a:xfrm>
          <a:prstGeom prst="rect">
            <a:avLst/>
          </a:prstGeom>
          <a:noFill/>
        </p:spPr>
        <p:txBody>
          <a:bodyPr wrap="square" rtlCol="0">
            <a:spAutoFit/>
          </a:bodyPr>
          <a:lstStyle/>
          <a:p>
            <a:r>
              <a:rPr lang="en-US" dirty="0" smtClean="0"/>
              <a:t>Effective- 11-01-15</a:t>
            </a:r>
            <a:endParaRPr lang="en-US" dirty="0"/>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99036" y="327636"/>
            <a:ext cx="1207019" cy="1207019"/>
          </a:xfrm>
          <a:prstGeom prst="rect">
            <a:avLst/>
          </a:prstGeom>
        </p:spPr>
      </p:pic>
    </p:spTree>
    <p:extLst>
      <p:ext uri="{BB962C8B-B14F-4D97-AF65-F5344CB8AC3E}">
        <p14:creationId xmlns:p14="http://schemas.microsoft.com/office/powerpoint/2010/main" val="3766286568"/>
      </p:ext>
    </p:extLst>
  </p:cSld>
  <p:clrMapOvr>
    <a:masterClrMapping/>
  </p:clrMapOvr>
  <p:transition spd="slow" advTm="1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8235" r="30785"/>
          <a:stretch/>
        </p:blipFill>
        <p:spPr>
          <a:xfrm>
            <a:off x="6284258" y="0"/>
            <a:ext cx="2832848" cy="6858000"/>
          </a:xfrm>
          <a:prstGeom prst="rect">
            <a:avLst/>
          </a:prstGeom>
        </p:spPr>
      </p:pic>
      <p:sp>
        <p:nvSpPr>
          <p:cNvPr id="5" name="Title 4"/>
          <p:cNvSpPr>
            <a:spLocks noGrp="1"/>
          </p:cNvSpPr>
          <p:nvPr>
            <p:ph type="title"/>
          </p:nvPr>
        </p:nvSpPr>
        <p:spPr>
          <a:xfrm>
            <a:off x="1524000" y="274638"/>
            <a:ext cx="7391400" cy="1143000"/>
          </a:xfrm>
        </p:spPr>
        <p:txBody>
          <a:bodyPr>
            <a:normAutofit fontScale="90000"/>
          </a:bodyPr>
          <a:lstStyle/>
          <a:p>
            <a:r>
              <a:rPr lang="en-US" sz="4000" b="1" dirty="0">
                <a:solidFill>
                  <a:srgbClr val="FFC000"/>
                </a:solidFill>
                <a:effectLst>
                  <a:outerShdw blurRad="38100" dist="38100" dir="2700000" algn="tl">
                    <a:srgbClr val="000000">
                      <a:alpha val="43137"/>
                    </a:srgbClr>
                  </a:outerShdw>
                </a:effectLst>
              </a:rPr>
              <a:t>Wide IoH- Lighting/Marking</a:t>
            </a:r>
            <a:endParaRPr lang="en-US" sz="4000" dirty="0"/>
          </a:p>
        </p:txBody>
      </p:sp>
      <p:sp>
        <p:nvSpPr>
          <p:cNvPr id="6" name="Content Placeholder 5"/>
          <p:cNvSpPr>
            <a:spLocks noGrp="1"/>
          </p:cNvSpPr>
          <p:nvPr>
            <p:ph idx="1"/>
          </p:nvPr>
        </p:nvSpPr>
        <p:spPr>
          <a:xfrm>
            <a:off x="228600" y="1600200"/>
            <a:ext cx="6172200" cy="5029200"/>
          </a:xfrm>
        </p:spPr>
        <p:txBody>
          <a:bodyPr>
            <a:normAutofit/>
          </a:bodyPr>
          <a:lstStyle/>
          <a:p>
            <a:pPr>
              <a:spcBef>
                <a:spcPts val="0"/>
              </a:spcBef>
              <a:buNone/>
            </a:pPr>
            <a:r>
              <a:rPr lang="en-US" dirty="0">
                <a:latin typeface="+mj-lt"/>
              </a:rPr>
              <a:t>Red </a:t>
            </a:r>
            <a:r>
              <a:rPr lang="en-US" dirty="0" err="1" smtClean="0">
                <a:latin typeface="+mj-lt"/>
              </a:rPr>
              <a:t>retroreflective</a:t>
            </a:r>
            <a:r>
              <a:rPr lang="en-US" dirty="0" smtClean="0">
                <a:latin typeface="+mj-lt"/>
              </a:rPr>
              <a:t> material:	</a:t>
            </a:r>
          </a:p>
          <a:p>
            <a:r>
              <a:rPr lang="en-US" sz="2600" dirty="0" smtClean="0">
                <a:latin typeface="+mj-lt"/>
              </a:rPr>
              <a:t>visible </a:t>
            </a:r>
            <a:r>
              <a:rPr lang="en-US" sz="2600" dirty="0">
                <a:latin typeface="+mj-lt"/>
              </a:rPr>
              <a:t>to the rear </a:t>
            </a:r>
            <a:endParaRPr lang="en-US" sz="2600" dirty="0" smtClean="0">
              <a:latin typeface="+mj-lt"/>
            </a:endParaRPr>
          </a:p>
          <a:p>
            <a:r>
              <a:rPr lang="en-US" sz="2600" dirty="0" smtClean="0">
                <a:latin typeface="+mj-lt"/>
              </a:rPr>
              <a:t>mounted </a:t>
            </a:r>
            <a:r>
              <a:rPr lang="en-US" sz="2600" dirty="0">
                <a:latin typeface="+mj-lt"/>
              </a:rPr>
              <a:t>within 25 inches </a:t>
            </a:r>
            <a:r>
              <a:rPr lang="en-US" sz="2600" dirty="0" smtClean="0">
                <a:latin typeface="+mj-lt"/>
              </a:rPr>
              <a:t>of the </a:t>
            </a:r>
            <a:r>
              <a:rPr lang="en-US" sz="2600" dirty="0">
                <a:latin typeface="+mj-lt"/>
              </a:rPr>
              <a:t>extreme left and extreme right of the </a:t>
            </a:r>
            <a:r>
              <a:rPr lang="en-US" sz="2600" dirty="0" smtClean="0">
                <a:latin typeface="+mj-lt"/>
              </a:rPr>
              <a:t>IoH </a:t>
            </a:r>
            <a:r>
              <a:rPr lang="en-US" sz="2600" dirty="0">
                <a:latin typeface="+mj-lt"/>
              </a:rPr>
              <a:t>and spaced as evenly as practicable.  </a:t>
            </a:r>
            <a:endParaRPr lang="en-US" sz="2600" dirty="0" smtClean="0">
              <a:latin typeface="+mj-lt"/>
            </a:endParaRPr>
          </a:p>
          <a:p>
            <a:r>
              <a:rPr lang="en-US" sz="2600" dirty="0" smtClean="0">
                <a:latin typeface="+mj-lt"/>
              </a:rPr>
              <a:t>such </a:t>
            </a:r>
            <a:r>
              <a:rPr lang="en-US" sz="2600" dirty="0">
                <a:latin typeface="+mj-lt"/>
              </a:rPr>
              <a:t>size </a:t>
            </a:r>
            <a:r>
              <a:rPr lang="en-US" sz="2600" dirty="0" smtClean="0">
                <a:latin typeface="+mj-lt"/>
              </a:rPr>
              <a:t>and </a:t>
            </a:r>
            <a:r>
              <a:rPr lang="en-US" sz="2600" dirty="0">
                <a:latin typeface="+mj-lt"/>
              </a:rPr>
              <a:t>so maintained </a:t>
            </a:r>
            <a:r>
              <a:rPr lang="en-US" sz="2600" dirty="0" smtClean="0">
                <a:latin typeface="+mj-lt"/>
              </a:rPr>
              <a:t>to be visible </a:t>
            </a:r>
            <a:r>
              <a:rPr lang="en-US" sz="2600" dirty="0">
                <a:latin typeface="+mj-lt"/>
              </a:rPr>
              <a:t>during the hours of darkness </a:t>
            </a:r>
            <a:r>
              <a:rPr lang="en-US" sz="2600" dirty="0" smtClean="0">
                <a:latin typeface="+mj-lt"/>
              </a:rPr>
              <a:t>from </a:t>
            </a:r>
            <a:r>
              <a:rPr lang="en-US" sz="2600" dirty="0">
                <a:latin typeface="+mj-lt"/>
              </a:rPr>
              <a:t>all distances within </a:t>
            </a:r>
            <a:r>
              <a:rPr lang="en-US" sz="2600" dirty="0" smtClean="0">
                <a:latin typeface="+mj-lt"/>
              </a:rPr>
              <a:t>500 feet when </a:t>
            </a:r>
            <a:r>
              <a:rPr lang="en-US" sz="2600" dirty="0">
                <a:latin typeface="+mj-lt"/>
              </a:rPr>
              <a:t>directly in front of lawful upper beams of headlamps.</a:t>
            </a:r>
          </a:p>
        </p:txBody>
      </p:sp>
      <p:sp>
        <p:nvSpPr>
          <p:cNvPr id="8" name="TextBox 7"/>
          <p:cNvSpPr txBox="1"/>
          <p:nvPr/>
        </p:nvSpPr>
        <p:spPr>
          <a:xfrm>
            <a:off x="6324600" y="6172200"/>
            <a:ext cx="2362198" cy="381000"/>
          </a:xfrm>
          <a:prstGeom prst="rect">
            <a:avLst/>
          </a:prstGeom>
          <a:noFill/>
        </p:spPr>
        <p:txBody>
          <a:bodyPr wrap="square" rtlCol="0">
            <a:spAutoFit/>
          </a:bodyPr>
          <a:lstStyle/>
          <a:p>
            <a:r>
              <a:rPr lang="en-US" dirty="0" smtClean="0">
                <a:solidFill>
                  <a:schemeClr val="bg1"/>
                </a:solidFill>
              </a:rPr>
              <a:t>Effective- 11-01-15</a:t>
            </a:r>
            <a:endParaRPr lang="en-US" dirty="0">
              <a:solidFill>
                <a:schemeClr val="bg1"/>
              </a:solidFill>
            </a:endParaRPr>
          </a:p>
        </p:txBody>
      </p:sp>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270517" y="118118"/>
            <a:ext cx="1439585" cy="1439585"/>
          </a:xfrm>
          <a:prstGeom prst="rect">
            <a:avLst/>
          </a:prstGeom>
        </p:spPr>
      </p:pic>
    </p:spTree>
    <p:extLst>
      <p:ext uri="{BB962C8B-B14F-4D97-AF65-F5344CB8AC3E}">
        <p14:creationId xmlns:p14="http://schemas.microsoft.com/office/powerpoint/2010/main" val="1504138325"/>
      </p:ext>
    </p:extLst>
  </p:cSld>
  <p:clrMapOvr>
    <a:masterClrMapping/>
  </p:clrMapOvr>
  <p:transition spd="slow"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9177890" cy="1820866"/>
          </a:xfrm>
          <a:prstGeom prst="rect">
            <a:avLst/>
          </a:prstGeom>
        </p:spPr>
      </p:pic>
      <p:sp>
        <p:nvSpPr>
          <p:cNvPr id="2" name="Title 1"/>
          <p:cNvSpPr>
            <a:spLocks noGrp="1"/>
          </p:cNvSpPr>
          <p:nvPr>
            <p:ph type="title"/>
          </p:nvPr>
        </p:nvSpPr>
        <p:spPr/>
        <p:txBody>
          <a:bodyPr>
            <a:normAutofit/>
          </a:bodyPr>
          <a:lstStyle/>
          <a:p>
            <a:pPr algn="l"/>
            <a:r>
              <a:rPr lang="en-US" b="1" dirty="0" smtClean="0">
                <a:ln>
                  <a:solidFill>
                    <a:schemeClr val="tx1"/>
                  </a:solidFill>
                </a:ln>
                <a:solidFill>
                  <a:srgbClr val="FF0000"/>
                </a:solidFill>
                <a:effectLst>
                  <a:outerShdw blurRad="38100" dist="38100" dir="2700000" algn="tl">
                    <a:srgbClr val="000000">
                      <a:alpha val="43137"/>
                    </a:srgbClr>
                  </a:outerShdw>
                </a:effectLst>
              </a:rPr>
              <a:t>What changed? </a:t>
            </a:r>
            <a:endParaRPr lang="en-US" b="1" dirty="0">
              <a:ln>
                <a:solidFill>
                  <a:schemeClr val="tx1"/>
                </a:solidFill>
              </a:ln>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938784" y="2209800"/>
            <a:ext cx="6681216" cy="4662815"/>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3200" dirty="0" smtClean="0">
                <a:latin typeface="+mj-lt"/>
              </a:rPr>
              <a:t>Definitions for IoH and Ag CMV</a:t>
            </a:r>
          </a:p>
          <a:p>
            <a:pPr marL="457200" indent="-457200">
              <a:spcBef>
                <a:spcPts val="600"/>
              </a:spcBef>
              <a:spcAft>
                <a:spcPts val="600"/>
              </a:spcAft>
              <a:buFont typeface="Arial" panose="020B0604020202020204" pitchFamily="34" charset="0"/>
              <a:buChar char="•"/>
            </a:pPr>
            <a:r>
              <a:rPr lang="en-US" sz="3200" dirty="0" smtClean="0">
                <a:latin typeface="+mj-lt"/>
              </a:rPr>
              <a:t>Size and Weight Limits</a:t>
            </a:r>
          </a:p>
          <a:p>
            <a:pPr marL="457200" indent="-457200">
              <a:spcBef>
                <a:spcPts val="600"/>
              </a:spcBef>
              <a:spcAft>
                <a:spcPts val="600"/>
              </a:spcAft>
              <a:buFont typeface="Arial" panose="020B0604020202020204" pitchFamily="34" charset="0"/>
              <a:buChar char="•"/>
            </a:pPr>
            <a:r>
              <a:rPr lang="en-US" sz="3200" dirty="0" smtClean="0"/>
              <a:t>Disclosure in Sales </a:t>
            </a:r>
          </a:p>
          <a:p>
            <a:pPr marL="457200" indent="-457200">
              <a:spcBef>
                <a:spcPts val="600"/>
              </a:spcBef>
              <a:spcAft>
                <a:spcPts val="600"/>
              </a:spcAft>
              <a:buFont typeface="Arial" panose="020B0604020202020204" pitchFamily="34" charset="0"/>
              <a:buChar char="•"/>
            </a:pPr>
            <a:r>
              <a:rPr lang="en-US" sz="3200" dirty="0" smtClean="0"/>
              <a:t>Lighting and Marking Requirements</a:t>
            </a:r>
          </a:p>
          <a:p>
            <a:pPr marL="457200" indent="-457200">
              <a:spcBef>
                <a:spcPts val="600"/>
              </a:spcBef>
              <a:spcAft>
                <a:spcPts val="600"/>
              </a:spcAft>
              <a:buFont typeface="Arial" panose="020B0604020202020204" pitchFamily="34" charset="0"/>
              <a:buChar char="•"/>
            </a:pPr>
            <a:r>
              <a:rPr lang="en-US" sz="3200" dirty="0" smtClean="0">
                <a:latin typeface="+mj-lt"/>
              </a:rPr>
              <a:t>Rules of the Road</a:t>
            </a:r>
          </a:p>
          <a:p>
            <a:pPr marL="457200" indent="-457200">
              <a:spcBef>
                <a:spcPts val="600"/>
              </a:spcBef>
              <a:spcAft>
                <a:spcPts val="600"/>
              </a:spcAft>
              <a:buFont typeface="Arial" panose="020B0604020202020204" pitchFamily="34" charset="0"/>
              <a:buChar char="•"/>
            </a:pPr>
            <a:r>
              <a:rPr lang="en-US" sz="3200" dirty="0" smtClean="0"/>
              <a:t>“No-fee Permits”</a:t>
            </a:r>
            <a:endParaRPr lang="en-US" sz="3200" dirty="0" smtClean="0">
              <a:latin typeface="+mj-lt"/>
            </a:endParaRPr>
          </a:p>
          <a:p>
            <a:endParaRPr lang="en-US" dirty="0"/>
          </a:p>
        </p:txBody>
      </p:sp>
    </p:spTree>
    <p:extLst>
      <p:ext uri="{BB962C8B-B14F-4D97-AF65-F5344CB8AC3E}">
        <p14:creationId xmlns:p14="http://schemas.microsoft.com/office/powerpoint/2010/main" val="3661446980"/>
      </p:ext>
    </p:extLst>
  </p:cSld>
  <p:clrMapOvr>
    <a:masterClrMapping/>
  </p:clrMapOvr>
  <p:transition spd="slow" advTm="1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90" t="66765" r="4545" b="3248"/>
          <a:stretch/>
        </p:blipFill>
        <p:spPr bwMode="auto">
          <a:xfrm rot="16200000">
            <a:off x="4505983" y="2253994"/>
            <a:ext cx="6894095" cy="231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1219200" y="274638"/>
            <a:ext cx="7696200" cy="1143000"/>
          </a:xfrm>
        </p:spPr>
        <p:txBody>
          <a:bodyPr>
            <a:normAutofit/>
          </a:bodyPr>
          <a:lstStyle/>
          <a:p>
            <a:r>
              <a:rPr lang="en-US" sz="4000" b="1" dirty="0">
                <a:solidFill>
                  <a:srgbClr val="FFC000"/>
                </a:solidFill>
                <a:effectLst>
                  <a:outerShdw blurRad="38100" dist="38100" dir="2700000" algn="tl">
                    <a:srgbClr val="000000">
                      <a:alpha val="43137"/>
                    </a:srgbClr>
                  </a:outerShdw>
                </a:effectLst>
              </a:rPr>
              <a:t>Wide IoH- Lighting/Marking</a:t>
            </a:r>
            <a:endParaRPr lang="en-US" sz="4000" dirty="0"/>
          </a:p>
        </p:txBody>
      </p:sp>
      <p:sp>
        <p:nvSpPr>
          <p:cNvPr id="6" name="Content Placeholder 5"/>
          <p:cNvSpPr>
            <a:spLocks noGrp="1"/>
          </p:cNvSpPr>
          <p:nvPr>
            <p:ph idx="1"/>
          </p:nvPr>
        </p:nvSpPr>
        <p:spPr>
          <a:xfrm>
            <a:off x="457200" y="1600200"/>
            <a:ext cx="6324600" cy="5105400"/>
          </a:xfrm>
        </p:spPr>
        <p:txBody>
          <a:bodyPr>
            <a:normAutofit lnSpcReduction="10000"/>
          </a:bodyPr>
          <a:lstStyle/>
          <a:p>
            <a:pPr marL="50800" indent="-50800">
              <a:spcBef>
                <a:spcPts val="0"/>
              </a:spcBef>
              <a:buNone/>
            </a:pPr>
            <a:r>
              <a:rPr lang="en-US" dirty="0">
                <a:latin typeface="+mj-lt"/>
              </a:rPr>
              <a:t>At least 2 strips of </a:t>
            </a:r>
            <a:r>
              <a:rPr lang="en-US" dirty="0" smtClean="0">
                <a:latin typeface="+mj-lt"/>
              </a:rPr>
              <a:t>yellow </a:t>
            </a:r>
            <a:r>
              <a:rPr lang="en-US" dirty="0" err="1" smtClean="0">
                <a:latin typeface="+mj-lt"/>
              </a:rPr>
              <a:t>retroreflective</a:t>
            </a:r>
            <a:r>
              <a:rPr lang="en-US" dirty="0" smtClean="0">
                <a:latin typeface="+mj-lt"/>
              </a:rPr>
              <a:t> material:</a:t>
            </a:r>
          </a:p>
          <a:p>
            <a:r>
              <a:rPr lang="en-US" sz="2800" dirty="0" smtClean="0">
                <a:latin typeface="+mj-lt"/>
              </a:rPr>
              <a:t>Visible </a:t>
            </a:r>
            <a:r>
              <a:rPr lang="en-US" sz="2800" dirty="0">
                <a:latin typeface="+mj-lt"/>
              </a:rPr>
              <a:t>to the front of the implement of husbandry.  </a:t>
            </a:r>
            <a:endParaRPr lang="en-US" sz="2800" dirty="0" smtClean="0">
              <a:latin typeface="+mj-lt"/>
            </a:endParaRPr>
          </a:p>
          <a:p>
            <a:r>
              <a:rPr lang="en-US" sz="2800" dirty="0">
                <a:latin typeface="+mj-lt"/>
              </a:rPr>
              <a:t>M</a:t>
            </a:r>
            <a:r>
              <a:rPr lang="en-US" sz="2800" dirty="0" smtClean="0">
                <a:latin typeface="+mj-lt"/>
              </a:rPr>
              <a:t>ounted </a:t>
            </a:r>
            <a:r>
              <a:rPr lang="en-US" sz="2800" dirty="0">
                <a:latin typeface="+mj-lt"/>
              </a:rPr>
              <a:t>within 16 inches </a:t>
            </a:r>
            <a:r>
              <a:rPr lang="en-US" sz="2800" dirty="0" smtClean="0">
                <a:latin typeface="+mj-lt"/>
              </a:rPr>
              <a:t>of the </a:t>
            </a:r>
            <a:r>
              <a:rPr lang="en-US" sz="2800" dirty="0">
                <a:latin typeface="+mj-lt"/>
              </a:rPr>
              <a:t>extreme left </a:t>
            </a:r>
            <a:r>
              <a:rPr lang="en-US" sz="2800" dirty="0" smtClean="0">
                <a:latin typeface="+mj-lt"/>
              </a:rPr>
              <a:t>and right </a:t>
            </a:r>
            <a:r>
              <a:rPr lang="en-US" sz="2800" dirty="0">
                <a:latin typeface="+mj-lt"/>
              </a:rPr>
              <a:t>of the </a:t>
            </a:r>
            <a:r>
              <a:rPr lang="en-US" sz="2800" dirty="0" smtClean="0">
                <a:latin typeface="+mj-lt"/>
              </a:rPr>
              <a:t>IoH.  </a:t>
            </a:r>
          </a:p>
          <a:p>
            <a:r>
              <a:rPr lang="en-US" sz="2800" dirty="0" smtClean="0">
                <a:latin typeface="+mj-lt"/>
              </a:rPr>
              <a:t>Such </a:t>
            </a:r>
            <a:r>
              <a:rPr lang="en-US" sz="2800" dirty="0">
                <a:latin typeface="+mj-lt"/>
              </a:rPr>
              <a:t>size </a:t>
            </a:r>
            <a:r>
              <a:rPr lang="en-US" sz="2800" dirty="0" smtClean="0">
                <a:latin typeface="+mj-lt"/>
              </a:rPr>
              <a:t>and </a:t>
            </a:r>
            <a:r>
              <a:rPr lang="en-US" sz="2800" dirty="0">
                <a:latin typeface="+mj-lt"/>
              </a:rPr>
              <a:t>maintained </a:t>
            </a:r>
            <a:r>
              <a:rPr lang="en-US" sz="2800" dirty="0" smtClean="0">
                <a:latin typeface="+mj-lt"/>
              </a:rPr>
              <a:t>to be visible </a:t>
            </a:r>
            <a:r>
              <a:rPr lang="en-US" sz="2800" dirty="0">
                <a:latin typeface="+mj-lt"/>
              </a:rPr>
              <a:t>during </a:t>
            </a:r>
            <a:r>
              <a:rPr lang="en-US" sz="2800" dirty="0" smtClean="0">
                <a:latin typeface="+mj-lt"/>
              </a:rPr>
              <a:t>hours </a:t>
            </a:r>
            <a:r>
              <a:rPr lang="en-US" sz="2800" dirty="0">
                <a:latin typeface="+mj-lt"/>
              </a:rPr>
              <a:t>of </a:t>
            </a:r>
            <a:r>
              <a:rPr lang="en-US" sz="2800" dirty="0" smtClean="0">
                <a:latin typeface="+mj-lt"/>
              </a:rPr>
              <a:t>darkness from </a:t>
            </a:r>
            <a:r>
              <a:rPr lang="en-US" sz="2800" dirty="0">
                <a:latin typeface="+mj-lt"/>
              </a:rPr>
              <a:t>all distances within 500 feet </a:t>
            </a:r>
            <a:r>
              <a:rPr lang="en-US" sz="2800" dirty="0" smtClean="0">
                <a:latin typeface="+mj-lt"/>
              </a:rPr>
              <a:t>when </a:t>
            </a:r>
            <a:r>
              <a:rPr lang="en-US" sz="2800" dirty="0">
                <a:latin typeface="+mj-lt"/>
              </a:rPr>
              <a:t>directly in front of lawful upper beams of headlamps.</a:t>
            </a:r>
          </a:p>
          <a:p>
            <a:endParaRPr lang="en-US" dirty="0"/>
          </a:p>
        </p:txBody>
      </p:sp>
      <p:sp>
        <p:nvSpPr>
          <p:cNvPr id="7" name="TextBox 6"/>
          <p:cNvSpPr txBox="1"/>
          <p:nvPr/>
        </p:nvSpPr>
        <p:spPr>
          <a:xfrm>
            <a:off x="4343400" y="6248400"/>
            <a:ext cx="2362198" cy="381000"/>
          </a:xfrm>
          <a:prstGeom prst="rect">
            <a:avLst/>
          </a:prstGeom>
          <a:noFill/>
        </p:spPr>
        <p:txBody>
          <a:bodyPr wrap="square" rtlCol="0">
            <a:spAutoFit/>
          </a:bodyPr>
          <a:lstStyle/>
          <a:p>
            <a:r>
              <a:rPr lang="en-US" dirty="0" smtClean="0"/>
              <a:t>Effective- 11-01-15</a:t>
            </a:r>
            <a:endParaRPr lang="en-US" dirty="0"/>
          </a:p>
        </p:txBody>
      </p:sp>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252069" y="99668"/>
            <a:ext cx="1214741" cy="1214741"/>
          </a:xfrm>
          <a:prstGeom prst="rect">
            <a:avLst/>
          </a:prstGeom>
        </p:spPr>
      </p:pic>
    </p:spTree>
    <p:extLst>
      <p:ext uri="{BB962C8B-B14F-4D97-AF65-F5344CB8AC3E}">
        <p14:creationId xmlns:p14="http://schemas.microsoft.com/office/powerpoint/2010/main" val="1426869134"/>
      </p:ext>
    </p:extLst>
  </p:cSld>
  <p:clrMapOvr>
    <a:masterClrMapping/>
  </p:clrMapOvr>
  <p:transition spd="slow" advTm="1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274638"/>
            <a:ext cx="7696200" cy="1143000"/>
          </a:xfrm>
        </p:spPr>
        <p:txBody>
          <a:bodyPr>
            <a:normAutofit/>
          </a:bodyPr>
          <a:lstStyle/>
          <a:p>
            <a:r>
              <a:rPr lang="en-US" sz="4000" b="1" dirty="0">
                <a:solidFill>
                  <a:srgbClr val="FFC000"/>
                </a:solidFill>
                <a:effectLst>
                  <a:outerShdw blurRad="38100" dist="38100" dir="2700000" algn="tl">
                    <a:srgbClr val="000000">
                      <a:alpha val="43137"/>
                    </a:srgbClr>
                  </a:outerShdw>
                </a:effectLst>
              </a:rPr>
              <a:t>Wide IoH- Lighting/Marking</a:t>
            </a:r>
            <a:endParaRPr lang="en-US" sz="4000" dirty="0"/>
          </a:p>
        </p:txBody>
      </p:sp>
      <p:sp>
        <p:nvSpPr>
          <p:cNvPr id="6" name="Content Placeholder 5"/>
          <p:cNvSpPr>
            <a:spLocks noGrp="1"/>
          </p:cNvSpPr>
          <p:nvPr>
            <p:ph idx="1"/>
          </p:nvPr>
        </p:nvSpPr>
        <p:spPr>
          <a:xfrm>
            <a:off x="457200" y="1600200"/>
            <a:ext cx="5827058" cy="5105400"/>
          </a:xfrm>
        </p:spPr>
        <p:txBody>
          <a:bodyPr>
            <a:normAutofit/>
          </a:bodyPr>
          <a:lstStyle/>
          <a:p>
            <a:pPr>
              <a:spcBef>
                <a:spcPts val="0"/>
              </a:spcBef>
              <a:spcAft>
                <a:spcPts val="1200"/>
              </a:spcAft>
            </a:pPr>
            <a:r>
              <a:rPr lang="en-US" sz="2800" dirty="0">
                <a:latin typeface="+mj-lt"/>
              </a:rPr>
              <a:t>A</a:t>
            </a:r>
            <a:r>
              <a:rPr lang="en-US" sz="2800" dirty="0" smtClean="0">
                <a:latin typeface="+mj-lt"/>
              </a:rPr>
              <a:t>t </a:t>
            </a:r>
            <a:r>
              <a:rPr lang="en-US" sz="2800" dirty="0">
                <a:latin typeface="+mj-lt"/>
              </a:rPr>
              <a:t>least 2 red tail lamps mounted symmetrically to the </a:t>
            </a:r>
            <a:r>
              <a:rPr lang="en-US" sz="2800" dirty="0" smtClean="0">
                <a:latin typeface="+mj-lt"/>
              </a:rPr>
              <a:t>rear</a:t>
            </a:r>
          </a:p>
          <a:p>
            <a:pPr>
              <a:spcBef>
                <a:spcPts val="0"/>
              </a:spcBef>
              <a:spcAft>
                <a:spcPts val="1200"/>
              </a:spcAft>
            </a:pPr>
            <a:r>
              <a:rPr lang="en-US" sz="2800" dirty="0" smtClean="0">
                <a:latin typeface="+mj-lt"/>
              </a:rPr>
              <a:t>These </a:t>
            </a:r>
            <a:r>
              <a:rPr lang="en-US" sz="2800" dirty="0">
                <a:latin typeface="+mj-lt"/>
              </a:rPr>
              <a:t>tail lamps are not required to </a:t>
            </a:r>
            <a:r>
              <a:rPr lang="en-US" sz="2800" dirty="0" smtClean="0">
                <a:latin typeface="+mj-lt"/>
              </a:rPr>
              <a:t>be hardwired to headlights. </a:t>
            </a:r>
          </a:p>
          <a:p>
            <a:pPr>
              <a:spcBef>
                <a:spcPts val="0"/>
              </a:spcBef>
              <a:spcAft>
                <a:spcPts val="1200"/>
              </a:spcAft>
            </a:pPr>
            <a:r>
              <a:rPr lang="en-US" sz="2800" dirty="0" smtClean="0">
                <a:latin typeface="+mj-lt"/>
              </a:rPr>
              <a:t>When </a:t>
            </a:r>
            <a:r>
              <a:rPr lang="en-US" sz="2800" dirty="0">
                <a:latin typeface="+mj-lt"/>
              </a:rPr>
              <a:t>lighted, these tail lamps shall be capable of being seen </a:t>
            </a:r>
            <a:r>
              <a:rPr lang="en-US" sz="2800" dirty="0" smtClean="0">
                <a:latin typeface="+mj-lt"/>
              </a:rPr>
              <a:t>during </a:t>
            </a:r>
            <a:r>
              <a:rPr lang="en-US" sz="2800" dirty="0">
                <a:latin typeface="+mj-lt"/>
              </a:rPr>
              <a:t>hours of darkness at a distance of 500 feet from the rear of </a:t>
            </a:r>
            <a:r>
              <a:rPr lang="en-US" sz="2800" dirty="0" smtClean="0">
                <a:latin typeface="+mj-lt"/>
              </a:rPr>
              <a:t>the IoH</a:t>
            </a:r>
            <a:endParaRPr lang="en-US" sz="2800" dirty="0">
              <a:latin typeface="+mj-l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343400"/>
            <a:ext cx="2438400" cy="161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514474"/>
            <a:ext cx="1981200" cy="262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77000" y="6248400"/>
            <a:ext cx="2362198" cy="381000"/>
          </a:xfrm>
          <a:prstGeom prst="rect">
            <a:avLst/>
          </a:prstGeom>
          <a:noFill/>
        </p:spPr>
        <p:txBody>
          <a:bodyPr wrap="square" rtlCol="0">
            <a:spAutoFit/>
          </a:bodyPr>
          <a:lstStyle/>
          <a:p>
            <a:r>
              <a:rPr lang="en-US" dirty="0" smtClean="0"/>
              <a:t>Effective- 11-01-15</a:t>
            </a:r>
            <a:endParaRPr lang="en-US" dirty="0"/>
          </a:p>
        </p:txBody>
      </p:sp>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283857" y="314830"/>
            <a:ext cx="1191957" cy="1191957"/>
          </a:xfrm>
          <a:prstGeom prst="rect">
            <a:avLst/>
          </a:prstGeom>
        </p:spPr>
      </p:pic>
    </p:spTree>
    <p:extLst>
      <p:ext uri="{BB962C8B-B14F-4D97-AF65-F5344CB8AC3E}">
        <p14:creationId xmlns:p14="http://schemas.microsoft.com/office/powerpoint/2010/main" val="4124860180"/>
      </p:ext>
    </p:extLst>
  </p:cSld>
  <p:clrMapOvr>
    <a:masterClrMapping/>
  </p:clrMapOvr>
  <p:transition spd="slow"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30" t="17251"/>
          <a:stretch/>
        </p:blipFill>
        <p:spPr bwMode="auto">
          <a:xfrm>
            <a:off x="5638800" y="381000"/>
            <a:ext cx="3163241"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5400" y="378619"/>
            <a:ext cx="7696200" cy="1143000"/>
          </a:xfrm>
          <a:ln>
            <a:noFill/>
          </a:ln>
        </p:spPr>
        <p:txBody>
          <a:bodyPr>
            <a:normAutofit/>
          </a:bodyPr>
          <a:lstStyle/>
          <a:p>
            <a:pPr algn="l"/>
            <a:r>
              <a:rPr lang="en-US" sz="4000" b="1" dirty="0" smtClean="0">
                <a:solidFill>
                  <a:srgbClr val="FFCC00"/>
                </a:solidFill>
                <a:effectLst>
                  <a:outerShdw blurRad="38100" dist="38100" dir="2700000" algn="tl">
                    <a:srgbClr val="000000">
                      <a:alpha val="43137"/>
                    </a:srgbClr>
                  </a:outerShdw>
                </a:effectLst>
              </a:rPr>
              <a:t>Wide IOH Exceeding 22 ft </a:t>
            </a:r>
            <a:endParaRPr lang="en-US" sz="4000" b="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152400" y="1905000"/>
            <a:ext cx="8458200" cy="3877985"/>
          </a:xfrm>
          <a:prstGeom prst="rect">
            <a:avLst/>
          </a:prstGeom>
          <a:noFill/>
        </p:spPr>
        <p:txBody>
          <a:bodyPr wrap="square" rtlCol="0">
            <a:spAutoFit/>
          </a:bodyPr>
          <a:lstStyle/>
          <a:p>
            <a:pPr marL="282575" indent="-50800"/>
            <a:r>
              <a:rPr lang="en-US" sz="3200" dirty="0" smtClean="0">
                <a:latin typeface="+mj-lt"/>
              </a:rPr>
              <a:t>Must have an escort vehicle</a:t>
            </a:r>
          </a:p>
          <a:p>
            <a:pPr marL="282575" indent="-50800"/>
            <a:r>
              <a:rPr lang="en-US" sz="3200" dirty="0" smtClean="0">
                <a:latin typeface="+mj-lt"/>
              </a:rPr>
              <a:t>with hazard lights activated:</a:t>
            </a:r>
          </a:p>
          <a:p>
            <a:pPr marL="1485900" lvl="1" indent="-457200">
              <a:spcBef>
                <a:spcPts val="600"/>
              </a:spcBef>
              <a:spcAft>
                <a:spcPts val="600"/>
              </a:spcAft>
              <a:buFont typeface="Arial" panose="020B0604020202020204" pitchFamily="34" charset="0"/>
              <a:buChar char="•"/>
            </a:pPr>
            <a:r>
              <a:rPr lang="en-US" sz="3200" dirty="0" smtClean="0">
                <a:latin typeface="+mj-lt"/>
              </a:rPr>
              <a:t>In front of IoH on two lane highway</a:t>
            </a:r>
          </a:p>
          <a:p>
            <a:pPr marL="1485900" lvl="1" indent="-457200">
              <a:spcBef>
                <a:spcPts val="600"/>
              </a:spcBef>
              <a:spcAft>
                <a:spcPts val="600"/>
              </a:spcAft>
              <a:buFont typeface="Arial" panose="020B0604020202020204" pitchFamily="34" charset="0"/>
              <a:buChar char="•"/>
            </a:pPr>
            <a:r>
              <a:rPr lang="en-US" sz="3200" dirty="0" smtClean="0">
                <a:latin typeface="+mj-lt"/>
              </a:rPr>
              <a:t>Behind IoH on highway with more than two lanes</a:t>
            </a:r>
          </a:p>
          <a:p>
            <a:pPr marL="282575" indent="-282575"/>
            <a:endParaRPr lang="en-US" sz="1000" dirty="0" smtClean="0">
              <a:cs typeface="Times New Roman" panose="02020603050405020304" pitchFamily="18" charset="0"/>
            </a:endParaRPr>
          </a:p>
          <a:p>
            <a:pPr marL="282575" indent="-50800"/>
            <a:r>
              <a:rPr lang="en-US" sz="2800" dirty="0" smtClean="0">
                <a:cs typeface="Times New Roman" panose="02020603050405020304" pitchFamily="18" charset="0"/>
              </a:rPr>
              <a:t>Escorts not needed for i</a:t>
            </a:r>
            <a:r>
              <a:rPr lang="en-US" sz="2800" dirty="0" smtClean="0">
                <a:latin typeface="+mj-lt"/>
                <a:cs typeface="Times New Roman" panose="02020603050405020304" pitchFamily="18" charset="0"/>
              </a:rPr>
              <a:t>ncidental travel </a:t>
            </a:r>
          </a:p>
          <a:p>
            <a:pPr marL="282575"/>
            <a:r>
              <a:rPr lang="en-US" sz="2800" dirty="0" smtClean="0">
                <a:latin typeface="+mj-lt"/>
                <a:cs typeface="Times New Roman" panose="02020603050405020304" pitchFamily="18" charset="0"/>
              </a:rPr>
              <a:t>(1/2 mile or less) </a:t>
            </a:r>
            <a:endParaRPr lang="en-US" sz="2800" dirty="0">
              <a:latin typeface="+mj-lt"/>
              <a:cs typeface="Times New Roman" panose="02020603050405020304" pitchFamily="18" charset="0"/>
            </a:endParaRPr>
          </a:p>
        </p:txBody>
      </p:sp>
      <p:sp>
        <p:nvSpPr>
          <p:cNvPr id="6" name="TextBox 5"/>
          <p:cNvSpPr txBox="1"/>
          <p:nvPr/>
        </p:nvSpPr>
        <p:spPr>
          <a:xfrm>
            <a:off x="6172200" y="6019800"/>
            <a:ext cx="2362198" cy="381000"/>
          </a:xfrm>
          <a:prstGeom prst="rect">
            <a:avLst/>
          </a:prstGeom>
          <a:noFill/>
        </p:spPr>
        <p:txBody>
          <a:bodyPr wrap="square" rtlCol="0">
            <a:spAutoFit/>
          </a:bodyPr>
          <a:lstStyle/>
          <a:p>
            <a:r>
              <a:rPr lang="en-US" dirty="0" smtClean="0"/>
              <a:t>Effective- 11-01-15</a:t>
            </a:r>
            <a:endParaRPr lang="en-US" dirty="0"/>
          </a:p>
        </p:txBody>
      </p:sp>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93520" y="245920"/>
            <a:ext cx="1139793" cy="1139793"/>
          </a:xfrm>
          <a:prstGeom prst="rect">
            <a:avLst/>
          </a:prstGeom>
        </p:spPr>
      </p:pic>
    </p:spTree>
    <p:extLst>
      <p:ext uri="{BB962C8B-B14F-4D97-AF65-F5344CB8AC3E}">
        <p14:creationId xmlns:p14="http://schemas.microsoft.com/office/powerpoint/2010/main" val="3856720747"/>
      </p:ext>
    </p:extLst>
  </p:cSld>
  <p:clrMapOvr>
    <a:masterClrMapping/>
  </p:clrMapOvr>
  <p:transition spd="slow"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0" y="381000"/>
            <a:ext cx="2133600" cy="2535114"/>
          </a:xfrm>
          <a:prstGeom prst="rect">
            <a:avLst/>
          </a:prstGeom>
          <a:ln>
            <a:noFill/>
          </a:ln>
          <a:effectLst>
            <a:softEdge rad="112500"/>
          </a:effectLst>
        </p:spPr>
      </p:pic>
      <p:sp>
        <p:nvSpPr>
          <p:cNvPr id="2" name="Title 1"/>
          <p:cNvSpPr>
            <a:spLocks noGrp="1"/>
          </p:cNvSpPr>
          <p:nvPr>
            <p:ph type="title"/>
          </p:nvPr>
        </p:nvSpPr>
        <p:spPr>
          <a:xfrm>
            <a:off x="1295400" y="274638"/>
            <a:ext cx="7848600" cy="1143000"/>
          </a:xfrm>
        </p:spPr>
        <p:txBody>
          <a:bodyPr>
            <a:normAutofit/>
          </a:bodyPr>
          <a:lstStyle/>
          <a:p>
            <a:pPr algn="l"/>
            <a:r>
              <a:rPr lang="en-US" sz="4000" b="1" dirty="0" smtClean="0">
                <a:solidFill>
                  <a:srgbClr val="FFC000"/>
                </a:solidFill>
                <a:effectLst>
                  <a:outerShdw blurRad="38100" dist="38100" dir="2700000" algn="tl">
                    <a:srgbClr val="000000">
                      <a:alpha val="43137"/>
                    </a:srgbClr>
                  </a:outerShdw>
                </a:effectLst>
              </a:rPr>
              <a:t>Wide IOH – Escort Exemption</a:t>
            </a:r>
            <a:endParaRPr lang="en-US" sz="4000"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228600" y="1447800"/>
            <a:ext cx="8153400" cy="4985980"/>
          </a:xfrm>
          <a:prstGeom prst="rect">
            <a:avLst/>
          </a:prstGeom>
          <a:noFill/>
        </p:spPr>
        <p:txBody>
          <a:bodyPr wrap="square" rtlCol="0">
            <a:spAutoFit/>
          </a:bodyPr>
          <a:lstStyle/>
          <a:p>
            <a:r>
              <a:rPr lang="en-US" sz="2800" dirty="0" smtClean="0">
                <a:latin typeface="+mj-lt"/>
              </a:rPr>
              <a:t>During times other than hours of darkness </a:t>
            </a:r>
          </a:p>
          <a:p>
            <a:r>
              <a:rPr lang="en-US" sz="2800" dirty="0" smtClean="0">
                <a:latin typeface="+mj-lt"/>
              </a:rPr>
              <a:t>extra lighting and marking not required if:</a:t>
            </a:r>
          </a:p>
          <a:p>
            <a:pPr marL="457200" indent="-457200">
              <a:buFont typeface="Arial" pitchFamily="34" charset="0"/>
              <a:buChar char="•"/>
            </a:pPr>
            <a:r>
              <a:rPr lang="en-US" sz="2800" dirty="0">
                <a:latin typeface="+mj-lt"/>
              </a:rPr>
              <a:t>A</a:t>
            </a:r>
            <a:r>
              <a:rPr lang="en-US" sz="2800" dirty="0" smtClean="0">
                <a:latin typeface="+mj-lt"/>
              </a:rPr>
              <a:t>ccompanied </a:t>
            </a:r>
            <a:r>
              <a:rPr lang="en-US" sz="2800" dirty="0">
                <a:latin typeface="+mj-lt"/>
              </a:rPr>
              <a:t>by an escort vehicle </a:t>
            </a:r>
            <a:endParaRPr lang="en-US" sz="2800" dirty="0" smtClean="0">
              <a:latin typeface="+mj-lt"/>
            </a:endParaRPr>
          </a:p>
          <a:p>
            <a:pPr marL="457200" indent="-457200"/>
            <a:r>
              <a:rPr lang="en-US" sz="2800" dirty="0" smtClean="0">
                <a:latin typeface="+mj-lt"/>
              </a:rPr>
              <a:t>	operating </a:t>
            </a:r>
            <a:r>
              <a:rPr lang="en-US" sz="2800" dirty="0">
                <a:latin typeface="+mj-lt"/>
              </a:rPr>
              <a:t>with hazard lights </a:t>
            </a:r>
            <a:r>
              <a:rPr lang="en-US" sz="2800" dirty="0" smtClean="0">
                <a:latin typeface="+mj-lt"/>
              </a:rPr>
              <a:t>activated and;</a:t>
            </a:r>
          </a:p>
          <a:p>
            <a:pPr marL="457200" indent="-457200"/>
            <a:endParaRPr lang="en-US" sz="1000" dirty="0" smtClean="0">
              <a:latin typeface="+mj-lt"/>
            </a:endParaRPr>
          </a:p>
          <a:p>
            <a:pPr marL="457200" indent="-457200">
              <a:buFont typeface="Arial" pitchFamily="34" charset="0"/>
              <a:buChar char="•"/>
            </a:pPr>
            <a:r>
              <a:rPr lang="en-US" sz="2800" dirty="0" smtClean="0">
                <a:latin typeface="+mj-lt"/>
              </a:rPr>
              <a:t>Two </a:t>
            </a:r>
            <a:r>
              <a:rPr lang="en-US" sz="2800" dirty="0">
                <a:latin typeface="+mj-lt"/>
              </a:rPr>
              <a:t>orange or red </a:t>
            </a:r>
            <a:r>
              <a:rPr lang="en-US" sz="2800" dirty="0" smtClean="0">
                <a:latin typeface="+mj-lt"/>
              </a:rPr>
              <a:t>flags</a:t>
            </a:r>
          </a:p>
          <a:p>
            <a:pPr marL="914400" lvl="1" indent="-457200">
              <a:buFont typeface="Courier New" pitchFamily="49" charset="0"/>
              <a:buChar char="o"/>
            </a:pPr>
            <a:r>
              <a:rPr lang="en-US" sz="2800" dirty="0" smtClean="0">
                <a:latin typeface="+mj-lt"/>
              </a:rPr>
              <a:t>not </a:t>
            </a:r>
            <a:r>
              <a:rPr lang="en-US" sz="2800" dirty="0">
                <a:latin typeface="+mj-lt"/>
              </a:rPr>
              <a:t>less than 12 inches </a:t>
            </a:r>
            <a:r>
              <a:rPr lang="en-US" sz="2800" dirty="0" smtClean="0">
                <a:latin typeface="+mj-lt"/>
              </a:rPr>
              <a:t>square attached </a:t>
            </a:r>
            <a:r>
              <a:rPr lang="en-US" sz="2800" dirty="0">
                <a:latin typeface="+mj-lt"/>
              </a:rPr>
              <a:t>to the rear of the wide </a:t>
            </a:r>
            <a:r>
              <a:rPr lang="en-US" sz="2800" dirty="0" smtClean="0">
                <a:latin typeface="+mj-lt"/>
              </a:rPr>
              <a:t>IoH</a:t>
            </a:r>
          </a:p>
          <a:p>
            <a:pPr marL="914400" lvl="1" indent="-457200">
              <a:buFont typeface="Courier New" pitchFamily="49" charset="0"/>
              <a:buChar char="o"/>
            </a:pPr>
            <a:r>
              <a:rPr lang="en-US" sz="2800" dirty="0" smtClean="0">
                <a:latin typeface="+mj-lt"/>
              </a:rPr>
              <a:t>in </a:t>
            </a:r>
            <a:r>
              <a:rPr lang="en-US" sz="2800" dirty="0">
                <a:latin typeface="+mj-lt"/>
              </a:rPr>
              <a:t>a manner that is clearly visible </a:t>
            </a:r>
            <a:endParaRPr lang="en-US" sz="2800" dirty="0" smtClean="0">
              <a:latin typeface="+mj-lt"/>
            </a:endParaRPr>
          </a:p>
          <a:p>
            <a:pPr marL="914400" lvl="1" indent="-457200">
              <a:buFont typeface="Courier New" pitchFamily="49" charset="0"/>
              <a:buChar char="o"/>
            </a:pPr>
            <a:r>
              <a:rPr lang="en-US" sz="2800" dirty="0" smtClean="0">
                <a:latin typeface="+mj-lt"/>
              </a:rPr>
              <a:t>marks </a:t>
            </a:r>
            <a:r>
              <a:rPr lang="en-US" sz="2800" dirty="0">
                <a:latin typeface="+mj-lt"/>
              </a:rPr>
              <a:t>the extreme left and extreme right of the </a:t>
            </a:r>
            <a:r>
              <a:rPr lang="en-US" sz="2800" dirty="0" smtClean="0">
                <a:latin typeface="+mj-lt"/>
              </a:rPr>
              <a:t>wide IoH</a:t>
            </a:r>
            <a:endParaRPr lang="en-US" sz="2800" dirty="0">
              <a:latin typeface="+mj-lt"/>
            </a:endParaRPr>
          </a:p>
          <a:p>
            <a:pPr marL="457200" indent="-457200">
              <a:buFont typeface="Arial" pitchFamily="34" charset="0"/>
              <a:buChar char="•"/>
            </a:pPr>
            <a:endParaRPr lang="en-US" sz="2800" dirty="0" smtClean="0">
              <a:latin typeface="+mj-lt"/>
            </a:endParaRPr>
          </a:p>
        </p:txBody>
      </p:sp>
      <p:sp>
        <p:nvSpPr>
          <p:cNvPr id="6" name="TextBox 5"/>
          <p:cNvSpPr txBox="1"/>
          <p:nvPr/>
        </p:nvSpPr>
        <p:spPr>
          <a:xfrm>
            <a:off x="6172200" y="6019800"/>
            <a:ext cx="2362198" cy="381000"/>
          </a:xfrm>
          <a:prstGeom prst="rect">
            <a:avLst/>
          </a:prstGeom>
          <a:noFill/>
        </p:spPr>
        <p:txBody>
          <a:bodyPr wrap="square" rtlCol="0">
            <a:spAutoFit/>
          </a:bodyPr>
          <a:lstStyle/>
          <a:p>
            <a:r>
              <a:rPr lang="en-US" dirty="0" smtClean="0"/>
              <a:t>Effective- 11-01-15</a:t>
            </a:r>
            <a:endParaRPr lang="en-US" dirty="0"/>
          </a:p>
        </p:txBody>
      </p:sp>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93520" y="245920"/>
            <a:ext cx="1139793" cy="1139793"/>
          </a:xfrm>
          <a:prstGeom prst="rect">
            <a:avLst/>
          </a:prstGeom>
        </p:spPr>
      </p:pic>
    </p:spTree>
    <p:extLst>
      <p:ext uri="{BB962C8B-B14F-4D97-AF65-F5344CB8AC3E}">
        <p14:creationId xmlns:p14="http://schemas.microsoft.com/office/powerpoint/2010/main" val="3462270336"/>
      </p:ext>
    </p:extLst>
  </p:cSld>
  <p:clrMapOvr>
    <a:masterClrMapping/>
  </p:clrMapOvr>
  <p:transition spd="slow"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447800" y="274638"/>
            <a:ext cx="7239000" cy="1143000"/>
          </a:xfrm>
        </p:spPr>
        <p:txBody>
          <a:bodyPr>
            <a:normAutofit/>
          </a:bodyPr>
          <a:lstStyle/>
          <a:p>
            <a:r>
              <a:rPr lang="en-US" sz="4000" b="1" dirty="0" smtClean="0">
                <a:solidFill>
                  <a:srgbClr val="FFC000"/>
                </a:solidFill>
                <a:effectLst>
                  <a:outerShdw blurRad="38100" dist="38100" dir="2700000" algn="tl">
                    <a:srgbClr val="000000">
                      <a:alpha val="43137"/>
                    </a:srgbClr>
                  </a:outerShdw>
                </a:effectLst>
              </a:rPr>
              <a:t>Ag Train Lighting/Marking</a:t>
            </a:r>
            <a:endParaRPr lang="en-US" sz="4000" dirty="0"/>
          </a:p>
        </p:txBody>
      </p:sp>
      <p:sp>
        <p:nvSpPr>
          <p:cNvPr id="4" name="Content Placeholder 3"/>
          <p:cNvSpPr>
            <a:spLocks noGrp="1"/>
          </p:cNvSpPr>
          <p:nvPr>
            <p:ph idx="1"/>
          </p:nvPr>
        </p:nvSpPr>
        <p:spPr>
          <a:xfrm>
            <a:off x="457200" y="1972762"/>
            <a:ext cx="8229600" cy="4525963"/>
          </a:xfrm>
        </p:spPr>
        <p:txBody>
          <a:bodyPr/>
          <a:lstStyle/>
          <a:p>
            <a:pPr>
              <a:buNone/>
            </a:pPr>
            <a:r>
              <a:rPr lang="en-US" dirty="0" smtClean="0">
                <a:latin typeface="+mj-lt"/>
              </a:rPr>
              <a:t>During hours of Darkness:</a:t>
            </a:r>
          </a:p>
          <a:p>
            <a:r>
              <a:rPr lang="en-US" dirty="0" smtClean="0">
                <a:latin typeface="+mj-lt"/>
              </a:rPr>
              <a:t>On each side of </a:t>
            </a:r>
            <a:r>
              <a:rPr lang="en-US" b="1" dirty="0" smtClean="0">
                <a:solidFill>
                  <a:srgbClr val="FF0000"/>
                </a:solidFill>
                <a:latin typeface="+mj-lt"/>
              </a:rPr>
              <a:t>each vehicle </a:t>
            </a:r>
            <a:r>
              <a:rPr lang="en-US" dirty="0" smtClean="0">
                <a:latin typeface="+mj-lt"/>
              </a:rPr>
              <a:t>in the train</a:t>
            </a:r>
          </a:p>
          <a:p>
            <a:pPr lvl="1">
              <a:buFont typeface="Courier New" pitchFamily="49" charset="0"/>
              <a:buChar char="o"/>
            </a:pPr>
            <a:r>
              <a:rPr lang="en-US" dirty="0" smtClean="0">
                <a:latin typeface="+mj-lt"/>
              </a:rPr>
              <a:t>One red or amber light or</a:t>
            </a:r>
          </a:p>
          <a:p>
            <a:pPr lvl="1">
              <a:buFont typeface="Courier New" pitchFamily="49" charset="0"/>
              <a:buChar char="o"/>
            </a:pPr>
            <a:r>
              <a:rPr lang="en-US" dirty="0" smtClean="0">
                <a:latin typeface="+mj-lt"/>
              </a:rPr>
              <a:t>One red or amber reflector or</a:t>
            </a:r>
          </a:p>
          <a:p>
            <a:pPr lvl="1">
              <a:buFont typeface="Courier New" pitchFamily="49" charset="0"/>
              <a:buChar char="o"/>
            </a:pPr>
            <a:r>
              <a:rPr lang="en-US" dirty="0" smtClean="0">
                <a:latin typeface="+mj-lt"/>
              </a:rPr>
              <a:t>One SMV symbol</a:t>
            </a:r>
          </a:p>
          <a:p>
            <a:pPr>
              <a:spcBef>
                <a:spcPts val="600"/>
              </a:spcBef>
            </a:pPr>
            <a:r>
              <a:rPr lang="en-US" dirty="0" smtClean="0">
                <a:latin typeface="+mj-lt"/>
              </a:rPr>
              <a:t>The daylight flag</a:t>
            </a:r>
          </a:p>
          <a:p>
            <a:pPr marL="0" indent="0">
              <a:spcBef>
                <a:spcPts val="600"/>
              </a:spcBef>
              <a:buNone/>
            </a:pPr>
            <a:r>
              <a:rPr lang="en-US" dirty="0" smtClean="0">
                <a:latin typeface="+mj-lt"/>
              </a:rPr>
              <a:t>    requirement has </a:t>
            </a:r>
          </a:p>
          <a:p>
            <a:pPr marL="0" indent="0">
              <a:spcBef>
                <a:spcPts val="600"/>
              </a:spcBef>
              <a:buNone/>
            </a:pPr>
            <a:r>
              <a:rPr lang="en-US" dirty="0" smtClean="0">
                <a:latin typeface="+mj-lt"/>
              </a:rPr>
              <a:t>    been rescinded</a:t>
            </a:r>
          </a:p>
          <a:p>
            <a:pPr lvl="1"/>
            <a:endParaRPr lang="en-US" dirty="0" smtClean="0"/>
          </a:p>
          <a:p>
            <a:pPr lvl="1"/>
            <a:endParaRPr lang="en-US" dirty="0"/>
          </a:p>
        </p:txBody>
      </p:sp>
      <p:pic>
        <p:nvPicPr>
          <p:cNvPr id="6" name="Picture 4" descr="Scan209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26513" y="4607456"/>
            <a:ext cx="4717487" cy="225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765760" y="4038600"/>
            <a:ext cx="2362198" cy="381000"/>
          </a:xfrm>
          <a:prstGeom prst="rect">
            <a:avLst/>
          </a:prstGeom>
          <a:noFill/>
        </p:spPr>
        <p:txBody>
          <a:bodyPr wrap="square" rtlCol="0">
            <a:spAutoFit/>
          </a:bodyPr>
          <a:lstStyle/>
          <a:p>
            <a:r>
              <a:rPr lang="en-US" dirty="0" smtClean="0"/>
              <a:t>Effective- 11-01-15</a:t>
            </a:r>
            <a:endParaRPr lang="en-US" dirty="0"/>
          </a:p>
        </p:txBody>
      </p:sp>
      <p:pic>
        <p:nvPicPr>
          <p:cNvPr id="8" name="Picture 7"/>
          <p:cNvPicPr>
            <a:picLocks noChangeAspect="1"/>
          </p:cNvPicPr>
          <p:nvPr/>
        </p:nvPicPr>
        <p:blipFill>
          <a:blip r:embed="rId5" cstate="screen">
            <a:extLst>
              <a:ext uri="{BEBA8EAE-BF5A-486C-A8C5-ECC9F3942E4B}">
                <a14:imgProps xmlns:a14="http://schemas.microsoft.com/office/drawing/2010/main">
                  <a14:imgLayer r:embed="rId6">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117888" y="270289"/>
            <a:ext cx="1436798" cy="1436798"/>
          </a:xfrm>
          <a:prstGeom prst="rect">
            <a:avLst/>
          </a:prstGeom>
        </p:spPr>
      </p:pic>
    </p:spTree>
    <p:extLst>
      <p:ext uri="{BB962C8B-B14F-4D97-AF65-F5344CB8AC3E}">
        <p14:creationId xmlns:p14="http://schemas.microsoft.com/office/powerpoint/2010/main" val="1804159515"/>
      </p:ext>
    </p:extLst>
  </p:cSld>
  <p:clrMapOvr>
    <a:masterClrMapping/>
  </p:clrMapOvr>
  <p:transition spd="slow" advTm="1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914400"/>
            <a:ext cx="8001000" cy="960438"/>
          </a:xfrm>
        </p:spPr>
        <p:txBody>
          <a:bodyPr>
            <a:normAutofit/>
          </a:bodyPr>
          <a:lstStyle/>
          <a:p>
            <a:pPr algn="l"/>
            <a:r>
              <a:rPr lang="en-US" sz="28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347.245 </a:t>
            </a:r>
            <a:r>
              <a:rPr lang="en-US" sz="28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–Identification </a:t>
            </a:r>
            <a:r>
              <a:rPr lang="en-US" sz="28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emblem on certain slow moving </a:t>
            </a:r>
            <a:r>
              <a:rPr lang="en-US" sz="2800" dirty="0" smtClean="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vehicles</a:t>
            </a:r>
            <a:endParaRPr lang="en-US" sz="28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62200" y="2007230"/>
            <a:ext cx="6634619" cy="4501575"/>
          </a:xfrm>
          <a:prstGeom prst="rect">
            <a:avLst/>
          </a:prstGeom>
        </p:spPr>
      </p:pic>
      <p:sp>
        <p:nvSpPr>
          <p:cNvPr id="5" name="TextBox 4"/>
          <p:cNvSpPr txBox="1"/>
          <p:nvPr/>
        </p:nvSpPr>
        <p:spPr>
          <a:xfrm>
            <a:off x="152400" y="1981200"/>
            <a:ext cx="3733800" cy="4124206"/>
          </a:xfrm>
          <a:prstGeom prst="rect">
            <a:avLst/>
          </a:prstGeom>
          <a:solidFill>
            <a:schemeClr val="bg1">
              <a:lumMod val="95000"/>
            </a:schemeClr>
          </a:solidFill>
          <a:ln w="28575">
            <a:solidFill>
              <a:srgbClr val="FF0000"/>
            </a:solidFill>
          </a:ln>
        </p:spPr>
        <p:txBody>
          <a:bodyPr wrap="square" rtlCol="0">
            <a:spAutoFit/>
          </a:bodyPr>
          <a:lstStyle/>
          <a:p>
            <a:pPr marL="285750" indent="-285750">
              <a:spcAft>
                <a:spcPts val="1200"/>
              </a:spcAft>
              <a:buClr>
                <a:srgbClr val="C00000"/>
              </a:buClr>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Must be displayed on any vehicles or equipment, including animal drawn, which usually travels less than 25 mph</a:t>
            </a:r>
          </a:p>
          <a:p>
            <a:pPr marL="285750" indent="-285750">
              <a:spcAft>
                <a:spcPts val="1200"/>
              </a:spcAft>
              <a:buClr>
                <a:srgbClr val="C00000"/>
              </a:buClr>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Displayed day or night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04800" y="304800"/>
            <a:ext cx="8382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Current Marking and Lighting Standards</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0555385"/>
      </p:ext>
    </p:extLst>
  </p:cSld>
  <p:clrMapOvr>
    <a:masterClrMapping/>
  </p:clrMapOvr>
  <p:transition spd="slow" advTm="1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381000" y="762000"/>
            <a:ext cx="7772400" cy="1089025"/>
          </a:xfrm>
        </p:spPr>
        <p:txBody>
          <a:bodyPr/>
          <a:lstStyle/>
          <a:p>
            <a:pPr algn="l"/>
            <a:r>
              <a:rPr lang="en-US" sz="2800" dirty="0">
                <a:solidFill>
                  <a:srgbClr val="C00000"/>
                </a:solidFill>
                <a:cs typeface="Arial" pitchFamily="34" charset="0"/>
              </a:rPr>
              <a:t>347.24 (1) – “Lamps and reflectors </a:t>
            </a:r>
            <a:r>
              <a:rPr lang="en-US" sz="2800" dirty="0" smtClean="0">
                <a:solidFill>
                  <a:srgbClr val="C00000"/>
                </a:solidFill>
                <a:cs typeface="Arial" pitchFamily="34" charset="0"/>
              </a:rPr>
              <a:t>on </a:t>
            </a:r>
            <a:r>
              <a:rPr lang="en-US" sz="2800" dirty="0" err="1" smtClean="0">
                <a:solidFill>
                  <a:srgbClr val="C00000"/>
                </a:solidFill>
                <a:cs typeface="Arial" pitchFamily="34" charset="0"/>
              </a:rPr>
              <a:t>nonmotor</a:t>
            </a:r>
            <a:r>
              <a:rPr lang="en-US" sz="2800" dirty="0" smtClean="0">
                <a:solidFill>
                  <a:srgbClr val="C00000"/>
                </a:solidFill>
                <a:cs typeface="Arial" pitchFamily="34" charset="0"/>
              </a:rPr>
              <a:t> </a:t>
            </a:r>
            <a:r>
              <a:rPr lang="en-US" sz="2800" dirty="0">
                <a:solidFill>
                  <a:srgbClr val="C00000"/>
                </a:solidFill>
                <a:cs typeface="Arial" pitchFamily="34" charset="0"/>
              </a:rPr>
              <a:t>vehicles and equipment”</a:t>
            </a:r>
          </a:p>
        </p:txBody>
      </p:sp>
      <p:sp>
        <p:nvSpPr>
          <p:cNvPr id="36867" name="Rectangle 3"/>
          <p:cNvSpPr>
            <a:spLocks noGrp="1" noChangeArrowheads="1"/>
          </p:cNvSpPr>
          <p:nvPr>
            <p:ph type="subTitle" idx="1"/>
          </p:nvPr>
        </p:nvSpPr>
        <p:spPr>
          <a:xfrm>
            <a:off x="609600" y="1981200"/>
            <a:ext cx="8001000" cy="4191000"/>
          </a:xfrm>
        </p:spPr>
        <p:txBody>
          <a:bodyPr>
            <a:normAutofit lnSpcReduction="10000"/>
          </a:bodyPr>
          <a:lstStyle/>
          <a:p>
            <a:pPr algn="l"/>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Cannot operate an </a:t>
            </a: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implement </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of husbandry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during the hours of darkness, </a:t>
            </a:r>
            <a:endPar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UNLESS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there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is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least:</a:t>
            </a:r>
          </a:p>
          <a:p>
            <a:pPr marL="798513" indent="-334963" algn="l">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2800" b="1"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white</a:t>
            </a: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lamps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visible ahead </a:t>
            </a:r>
            <a:endPar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98513" indent="-334963" algn="l"/>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and</a:t>
            </a:r>
          </a:p>
          <a:p>
            <a:pPr marL="798513" indent="-334963" algn="l">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2800" b="1" u="sng" dirty="0">
                <a:solidFill>
                  <a:schemeClr val="tx1"/>
                </a:solidFill>
                <a:latin typeface="Tahoma" panose="020B0604030504040204" pitchFamily="34" charset="0"/>
                <a:ea typeface="Tahoma" panose="020B0604030504040204" pitchFamily="34" charset="0"/>
                <a:cs typeface="Tahoma" panose="020B0604030504040204" pitchFamily="34" charset="0"/>
              </a:rPr>
              <a:t>red</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tail lamps </a:t>
            </a:r>
            <a:endPar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98513" indent="-334963" algn="l"/>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or</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798513" indent="-334963" algn="l">
              <a:buFont typeface="Arial" panose="020B0604020202020204" pitchFamily="34" charset="0"/>
              <a:buChar char="•"/>
            </a:pPr>
            <a:r>
              <a:rPr lang="en-US" sz="2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2800" b="1" u="sng" dirty="0">
                <a:solidFill>
                  <a:schemeClr val="tx1"/>
                </a:solidFill>
                <a:latin typeface="Tahoma" panose="020B0604030504040204" pitchFamily="34" charset="0"/>
                <a:ea typeface="Tahoma" panose="020B0604030504040204" pitchFamily="34" charset="0"/>
                <a:cs typeface="Tahoma" panose="020B0604030504040204" pitchFamily="34" charset="0"/>
              </a:rPr>
              <a:t>red</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reflectors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displayed </a:t>
            </a:r>
            <a:endPar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98513" indent="-798513" algn="l"/>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   	on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rear</a:t>
            </a: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0" indent="-457200" algn="l">
              <a:buFont typeface="Arial" panose="020B0604020202020204" pitchFamily="34" charset="0"/>
              <a:buChar char="•"/>
            </a:pPr>
            <a:endParaRPr lang="en-US" sz="28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04800" y="304800"/>
            <a:ext cx="8382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Current Marking and Lighting Standards</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8223392"/>
      </p:ext>
    </p:extLst>
  </p:cSld>
  <p:clrMapOvr>
    <a:masterClrMapping/>
  </p:clrMapOvr>
  <p:transition spd="slow" advTm="1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381000" y="914400"/>
            <a:ext cx="6096000" cy="1143000"/>
          </a:xfrm>
        </p:spPr>
        <p:txBody>
          <a:bodyPr>
            <a:noAutofit/>
          </a:bodyPr>
          <a:lstStyle/>
          <a:p>
            <a:r>
              <a:rPr lang="en-US" sz="3600" dirty="0" smtClean="0">
                <a:solidFill>
                  <a:srgbClr val="FF0000"/>
                </a:solidFill>
                <a:effectLst>
                  <a:outerShdw blurRad="38100" dist="38100" dir="2700000" algn="tl">
                    <a:srgbClr val="000000">
                      <a:alpha val="43137"/>
                    </a:srgbClr>
                  </a:outerShdw>
                </a:effectLst>
                <a:latin typeface="Arial Black" pitchFamily="34" charset="0"/>
              </a:rPr>
              <a:t>What does this </a:t>
            </a:r>
            <a:br>
              <a:rPr lang="en-US" sz="3600" dirty="0" smtClean="0">
                <a:solidFill>
                  <a:srgbClr val="FF0000"/>
                </a:solidFill>
                <a:effectLst>
                  <a:outerShdw blurRad="38100" dist="38100" dir="2700000" algn="tl">
                    <a:srgbClr val="000000">
                      <a:alpha val="43137"/>
                    </a:srgbClr>
                  </a:outerShdw>
                </a:effectLst>
                <a:latin typeface="Arial Black" pitchFamily="34" charset="0"/>
              </a:rPr>
            </a:br>
            <a:r>
              <a:rPr lang="en-US" sz="3600" dirty="0" smtClean="0">
                <a:solidFill>
                  <a:srgbClr val="FF0000"/>
                </a:solidFill>
                <a:effectLst>
                  <a:outerShdw blurRad="38100" dist="38100" dir="2700000" algn="tl">
                    <a:srgbClr val="000000">
                      <a:alpha val="43137"/>
                    </a:srgbClr>
                  </a:outerShdw>
                </a:effectLst>
                <a:latin typeface="Arial Black" pitchFamily="34" charset="0"/>
              </a:rPr>
              <a:t>mean?</a:t>
            </a:r>
            <a:endParaRPr lang="en-US" sz="3600" dirty="0">
              <a:solidFill>
                <a:srgbClr val="FF0000"/>
              </a:solidFill>
              <a:effectLst>
                <a:outerShdw blurRad="38100" dist="38100" dir="2700000" algn="tl">
                  <a:srgbClr val="000000">
                    <a:alpha val="43137"/>
                  </a:srgbClr>
                </a:outerShdw>
              </a:effectLst>
              <a:latin typeface="Arial Black" pitchFamily="34" charset="0"/>
            </a:endParaRPr>
          </a:p>
        </p:txBody>
      </p:sp>
      <p:sp>
        <p:nvSpPr>
          <p:cNvPr id="35843" name="Rectangle 3"/>
          <p:cNvSpPr>
            <a:spLocks noGrp="1" noChangeArrowheads="1"/>
          </p:cNvSpPr>
          <p:nvPr>
            <p:ph type="subTitle" idx="1"/>
          </p:nvPr>
        </p:nvSpPr>
        <p:spPr>
          <a:xfrm>
            <a:off x="609600" y="2133600"/>
            <a:ext cx="3733800" cy="4343400"/>
          </a:xfrm>
        </p:spPr>
        <p:txBody>
          <a:bodyPr>
            <a:normAutofit fontScale="92500" lnSpcReduction="10000"/>
          </a:bodyPr>
          <a:lstStyle/>
          <a:p>
            <a:pPr algn="l"/>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It means that </a:t>
            </a: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headlamps </a:t>
            </a:r>
            <a:endPar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least </a:t>
            </a:r>
          </a:p>
          <a:p>
            <a:pPr algn="l"/>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US" b="1" u="sng" dirty="0">
                <a:solidFill>
                  <a:schemeClr val="tx1"/>
                </a:solidFill>
                <a:latin typeface="Tahoma" panose="020B0604030504040204" pitchFamily="34" charset="0"/>
                <a:ea typeface="Tahoma" panose="020B0604030504040204" pitchFamily="34" charset="0"/>
                <a:cs typeface="Tahoma" panose="020B0604030504040204" pitchFamily="34" charset="0"/>
              </a:rPr>
              <a:t>red</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tail lamp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are required!</a:t>
            </a:r>
          </a:p>
          <a:p>
            <a:pPr algn="l"/>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dirty="0" smtClean="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Work lights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should not be used when operating on roads.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5899" y="3958306"/>
            <a:ext cx="3358042" cy="248316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329"/>
          <a:stretch/>
        </p:blipFill>
        <p:spPr>
          <a:xfrm>
            <a:off x="5350224" y="1183546"/>
            <a:ext cx="3359584" cy="2774759"/>
          </a:xfrm>
          <a:prstGeom prst="rect">
            <a:avLst/>
          </a:prstGeom>
        </p:spPr>
      </p:pic>
      <p:cxnSp>
        <p:nvCxnSpPr>
          <p:cNvPr id="6" name="Straight Arrow Connector 5"/>
          <p:cNvCxnSpPr/>
          <p:nvPr/>
        </p:nvCxnSpPr>
        <p:spPr>
          <a:xfrm flipV="1">
            <a:off x="3352800" y="2514600"/>
            <a:ext cx="2362344" cy="3810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05200" y="4038600"/>
            <a:ext cx="3200400" cy="13716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705601" y="1183547"/>
            <a:ext cx="1410751" cy="1185570"/>
            <a:chOff x="6705601" y="1183547"/>
            <a:chExt cx="1410751" cy="1185570"/>
          </a:xfrm>
        </p:grpSpPr>
        <p:sp>
          <p:nvSpPr>
            <p:cNvPr id="11" name="&quot;No&quot; Symbol 10"/>
            <p:cNvSpPr/>
            <p:nvPr/>
          </p:nvSpPr>
          <p:spPr>
            <a:xfrm>
              <a:off x="6705601" y="1183547"/>
              <a:ext cx="457200" cy="516585"/>
            </a:xfrm>
            <a:prstGeom prst="noSmoking">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7169793" y="1183547"/>
              <a:ext cx="457200" cy="516585"/>
            </a:xfrm>
            <a:prstGeom prst="noSmoking">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quot; Symbol 14"/>
            <p:cNvSpPr/>
            <p:nvPr/>
          </p:nvSpPr>
          <p:spPr>
            <a:xfrm>
              <a:off x="7659152" y="1415973"/>
              <a:ext cx="457200" cy="516585"/>
            </a:xfrm>
            <a:prstGeom prst="noSmoking">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quot; Symbol 15"/>
            <p:cNvSpPr/>
            <p:nvPr/>
          </p:nvSpPr>
          <p:spPr>
            <a:xfrm>
              <a:off x="6801416" y="1852532"/>
              <a:ext cx="457200" cy="516585"/>
            </a:xfrm>
            <a:prstGeom prst="noSmoking">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quot; Symbol 16"/>
            <p:cNvSpPr/>
            <p:nvPr/>
          </p:nvSpPr>
          <p:spPr>
            <a:xfrm>
              <a:off x="7201952" y="1752600"/>
              <a:ext cx="457200" cy="516585"/>
            </a:xfrm>
            <a:prstGeom prst="noSmoking">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304800" y="304800"/>
            <a:ext cx="8382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Current Marking and Lighting Standards</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1781786"/>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1524000"/>
            <a:ext cx="8229600" cy="1143000"/>
          </a:xfrm>
        </p:spPr>
        <p:txBody>
          <a:bodyPr>
            <a:normAutofit fontScale="90000"/>
          </a:bodyPr>
          <a:lstStyle/>
          <a:p>
            <a:pPr algn="l"/>
            <a:r>
              <a:rPr lang="en-US" sz="2800" dirty="0">
                <a:latin typeface="Tahoma" panose="020B0604030504040204" pitchFamily="34" charset="0"/>
                <a:ea typeface="Tahoma" panose="020B0604030504040204" pitchFamily="34" charset="0"/>
                <a:cs typeface="Tahoma" panose="020B0604030504040204" pitchFamily="34" charset="0"/>
              </a:rPr>
              <a:t>During </a:t>
            </a:r>
            <a:r>
              <a:rPr lang="en-US" sz="2800" dirty="0" smtClean="0">
                <a:latin typeface="Tahoma" panose="020B0604030504040204" pitchFamily="34" charset="0"/>
                <a:ea typeface="Tahoma" panose="020B0604030504040204" pitchFamily="34" charset="0"/>
                <a:cs typeface="Tahoma" panose="020B0604030504040204" pitchFamily="34" charset="0"/>
              </a:rPr>
              <a:t>hours </a:t>
            </a:r>
            <a:r>
              <a:rPr lang="en-US" sz="2800" dirty="0">
                <a:latin typeface="Tahoma" panose="020B0604030504040204" pitchFamily="34" charset="0"/>
                <a:ea typeface="Tahoma" panose="020B0604030504040204" pitchFamily="34" charset="0"/>
                <a:cs typeface="Tahoma" panose="020B0604030504040204" pitchFamily="34" charset="0"/>
              </a:rPr>
              <a:t>of darkness, </a:t>
            </a:r>
            <a:r>
              <a:rPr lang="en-US" sz="2800" dirty="0" smtClean="0">
                <a:latin typeface="Tahoma" panose="020B0604030504040204" pitchFamily="34" charset="0"/>
                <a:ea typeface="Tahoma" panose="020B0604030504040204" pitchFamily="34" charset="0"/>
                <a:cs typeface="Tahoma" panose="020B0604030504040204" pitchFamily="34" charset="0"/>
              </a:rPr>
              <a:t>any </a:t>
            </a:r>
            <a:r>
              <a:rPr lang="en-US" sz="28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IOH</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that extends </a:t>
            </a:r>
            <a:r>
              <a:rPr lang="en-US" sz="2800" dirty="0" smtClean="0">
                <a:latin typeface="Tahoma" panose="020B0604030504040204" pitchFamily="34" charset="0"/>
                <a:ea typeface="Tahoma" panose="020B0604030504040204" pitchFamily="34" charset="0"/>
                <a:cs typeface="Tahoma" panose="020B0604030504040204" pitchFamily="34" charset="0"/>
              </a:rPr>
              <a:t/>
            </a:r>
            <a:br>
              <a:rPr lang="en-US" sz="2800" dirty="0" smtClean="0">
                <a:latin typeface="Tahoma" panose="020B0604030504040204" pitchFamily="34" charset="0"/>
                <a:ea typeface="Tahoma" panose="020B0604030504040204" pitchFamily="34" charset="0"/>
                <a:cs typeface="Tahoma" panose="020B0604030504040204" pitchFamily="34" charset="0"/>
              </a:rPr>
            </a:br>
            <a:r>
              <a:rPr lang="en-US" sz="2800" dirty="0" smtClean="0">
                <a:latin typeface="Tahoma" panose="020B0604030504040204" pitchFamily="34" charset="0"/>
                <a:ea typeface="Tahoma" panose="020B0604030504040204" pitchFamily="34" charset="0"/>
                <a:cs typeface="Tahoma" panose="020B0604030504040204" pitchFamily="34" charset="0"/>
              </a:rPr>
              <a:t>4 </a:t>
            </a:r>
            <a:r>
              <a:rPr lang="en-US" sz="2800" dirty="0">
                <a:latin typeface="Tahoma" panose="020B0604030504040204" pitchFamily="34" charset="0"/>
                <a:ea typeface="Tahoma" panose="020B0604030504040204" pitchFamily="34" charset="0"/>
                <a:cs typeface="Tahoma" panose="020B0604030504040204" pitchFamily="34" charset="0"/>
              </a:rPr>
              <a:t>feet or more to the left of the </a:t>
            </a:r>
            <a:r>
              <a:rPr lang="en-US" sz="2800" dirty="0" smtClean="0">
                <a:latin typeface="Tahoma" panose="020B0604030504040204" pitchFamily="34" charset="0"/>
                <a:ea typeface="Tahoma" panose="020B0604030504040204" pitchFamily="34" charset="0"/>
                <a:cs typeface="Tahoma" panose="020B0604030504040204" pitchFamily="34" charset="0"/>
              </a:rPr>
              <a:t>centerline of the power unit, requires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6083" name="Rectangle 3"/>
          <p:cNvSpPr>
            <a:spLocks noGrp="1" noChangeArrowheads="1"/>
          </p:cNvSpPr>
          <p:nvPr>
            <p:ph type="body" idx="1"/>
          </p:nvPr>
        </p:nvSpPr>
        <p:spPr>
          <a:xfrm>
            <a:off x="381000" y="2743200"/>
            <a:ext cx="2971800" cy="3581400"/>
          </a:xfrm>
        </p:spPr>
        <p:txBody>
          <a:bodyPr>
            <a:normAutofit/>
          </a:bodyPr>
          <a:lstStyle/>
          <a:p>
            <a:pPr>
              <a:buClr>
                <a:srgbClr val="C00000"/>
              </a:buClr>
            </a:pPr>
            <a:r>
              <a:rPr lang="en-US" sz="30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a:t>
            </a:r>
            <a:r>
              <a:rPr lang="en-US" sz="3000" dirty="0" smtClean="0">
                <a:latin typeface="Tahoma" panose="020B0604030504040204" pitchFamily="34" charset="0"/>
                <a:ea typeface="Tahoma" panose="020B0604030504040204" pitchFamily="34" charset="0"/>
                <a:cs typeface="Tahoma" panose="020B0604030504040204" pitchFamily="34" charset="0"/>
              </a:rPr>
              <a:t> </a:t>
            </a:r>
            <a:r>
              <a:rPr lang="en-US" sz="3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amber reflector </a:t>
            </a:r>
            <a:r>
              <a:rPr lang="en-US" sz="3000" dirty="0">
                <a:latin typeface="Tahoma" panose="020B0604030504040204" pitchFamily="34" charset="0"/>
                <a:ea typeface="Tahoma" panose="020B0604030504040204" pitchFamily="34" charset="0"/>
                <a:cs typeface="Tahoma" panose="020B0604030504040204" pitchFamily="34" charset="0"/>
              </a:rPr>
              <a:t>mounted on the </a:t>
            </a:r>
            <a:r>
              <a:rPr lang="en-US" sz="3000" dirty="0" smtClean="0">
                <a:latin typeface="Tahoma" panose="020B0604030504040204" pitchFamily="34" charset="0"/>
                <a:ea typeface="Tahoma" panose="020B0604030504040204" pitchFamily="34" charset="0"/>
                <a:cs typeface="Tahoma" panose="020B0604030504040204" pitchFamily="34" charset="0"/>
              </a:rPr>
              <a:t>left side</a:t>
            </a:r>
            <a:r>
              <a:rPr lang="en-US" sz="3000" dirty="0">
                <a:latin typeface="Tahoma" panose="020B0604030504040204" pitchFamily="34" charset="0"/>
                <a:ea typeface="Tahoma" panose="020B0604030504040204" pitchFamily="34" charset="0"/>
                <a:cs typeface="Tahoma" panose="020B0604030504040204" pitchFamily="34" charset="0"/>
              </a:rPr>
              <a:t> </a:t>
            </a:r>
            <a:r>
              <a:rPr lang="en-US" sz="3000" dirty="0" smtClean="0">
                <a:latin typeface="Tahoma" panose="020B0604030504040204" pitchFamily="34" charset="0"/>
                <a:ea typeface="Tahoma" panose="020B0604030504040204" pitchFamily="34" charset="0"/>
                <a:cs typeface="Tahoma" panose="020B0604030504040204" pitchFamily="34" charset="0"/>
              </a:rPr>
              <a:t>facing </a:t>
            </a:r>
            <a:r>
              <a:rPr lang="en-US" sz="3000" dirty="0">
                <a:latin typeface="Tahoma" panose="020B0604030504040204" pitchFamily="34" charset="0"/>
                <a:ea typeface="Tahoma" panose="020B0604030504040204" pitchFamily="34" charset="0"/>
                <a:cs typeface="Tahoma" panose="020B0604030504040204" pitchFamily="34" charset="0"/>
              </a:rPr>
              <a:t>forward marking the extreme </a:t>
            </a:r>
            <a:r>
              <a:rPr lang="en-US" sz="3000" dirty="0" smtClean="0">
                <a:latin typeface="Tahoma" panose="020B0604030504040204" pitchFamily="34" charset="0"/>
                <a:ea typeface="Tahoma" panose="020B0604030504040204" pitchFamily="34" charset="0"/>
                <a:cs typeface="Tahoma" panose="020B0604030504040204" pitchFamily="34" charset="0"/>
              </a:rPr>
              <a:t>width</a:t>
            </a:r>
            <a:endParaRPr lang="en-US" sz="30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200" y="2286000"/>
            <a:ext cx="5324048" cy="4343400"/>
          </a:xfrm>
          <a:prstGeom prst="rect">
            <a:avLst/>
          </a:prstGeom>
        </p:spPr>
      </p:pic>
      <p:cxnSp>
        <p:nvCxnSpPr>
          <p:cNvPr id="6" name="Straight Arrow Connector 5"/>
          <p:cNvCxnSpPr/>
          <p:nvPr/>
        </p:nvCxnSpPr>
        <p:spPr>
          <a:xfrm>
            <a:off x="8534400" y="2895600"/>
            <a:ext cx="0" cy="107204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848600" y="2895600"/>
            <a:ext cx="0" cy="99584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228600"/>
            <a:ext cx="8382000" cy="584775"/>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Current Marking and Lighting Standards</a:t>
            </a:r>
            <a:endParaRPr lang="en-US" sz="3200" b="1" dirty="0">
              <a:solidFill>
                <a:srgbClr val="FF0000"/>
              </a:solidFill>
              <a:effectLst>
                <a:outerShdw blurRad="38100" dist="38100" dir="2700000" algn="tl">
                  <a:srgbClr val="000000">
                    <a:alpha val="43137"/>
                  </a:srgbClr>
                </a:outerShdw>
              </a:effectLst>
            </a:endParaRPr>
          </a:p>
        </p:txBody>
      </p:sp>
      <p:sp>
        <p:nvSpPr>
          <p:cNvPr id="8" name="Title 1"/>
          <p:cNvSpPr txBox="1">
            <a:spLocks/>
          </p:cNvSpPr>
          <p:nvPr/>
        </p:nvSpPr>
        <p:spPr>
          <a:xfrm>
            <a:off x="304800" y="609600"/>
            <a:ext cx="83820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mj-lt"/>
                <a:ea typeface="+mj-ea"/>
                <a:cs typeface="+mj-cs"/>
              </a:rPr>
              <a:t>Hours of Darkness: 340.01(23)</a:t>
            </a:r>
            <a:endParaRPr kumimoji="0" lang="en-US" sz="2800" b="0" i="0" u="none" strike="noStrike" kern="1200" cap="none" spc="0" normalizeH="0" baseline="0" noProof="0" dirty="0">
              <a:ln>
                <a:noFill/>
              </a:ln>
              <a:solidFill>
                <a:srgbClr val="C00000"/>
              </a:solidFill>
              <a:effectLst/>
              <a:uLnTx/>
              <a:uFillTx/>
              <a:latin typeface="+mj-lt"/>
              <a:ea typeface="+mj-ea"/>
              <a:cs typeface="+mj-cs"/>
            </a:endParaRPr>
          </a:p>
        </p:txBody>
      </p:sp>
    </p:spTree>
    <p:extLst>
      <p:ext uri="{BB962C8B-B14F-4D97-AF65-F5344CB8AC3E}">
        <p14:creationId xmlns:p14="http://schemas.microsoft.com/office/powerpoint/2010/main" val="2145131938"/>
      </p:ext>
    </p:extLst>
  </p:cSld>
  <p:clrMapOvr>
    <a:masterClrMapping/>
  </p:clrMapOvr>
  <p:transition spd="slow"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0000"/>
                </a:solidFill>
                <a:effectLst>
                  <a:outerShdw blurRad="38100" dist="38100" dir="2700000" algn="tl">
                    <a:srgbClr val="000000">
                      <a:alpha val="43137"/>
                    </a:srgbClr>
                  </a:outerShdw>
                </a:effectLst>
              </a:rPr>
              <a:t>Rules of the Road</a:t>
            </a:r>
            <a:endParaRPr lang="en-US" b="1" dirty="0">
              <a:solidFill>
                <a:srgbClr val="FF0000"/>
              </a:solidFill>
              <a:effectLst>
                <a:outerShdw blurRad="38100" dist="38100" dir="2700000" algn="tl">
                  <a:srgbClr val="000000">
                    <a:alpha val="43137"/>
                  </a:srgbClr>
                </a:outerShdw>
              </a:effectLst>
            </a:endParaRPr>
          </a:p>
        </p:txBody>
      </p:sp>
      <p:pic>
        <p:nvPicPr>
          <p:cNvPr id="3" name="Content Placeholder 3" descr="17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045" y="1438910"/>
            <a:ext cx="8639909" cy="5190490"/>
          </a:xfrm>
          <a:prstGeom prst="rect">
            <a:avLst/>
          </a:prstGeom>
        </p:spPr>
      </p:pic>
    </p:spTree>
    <p:extLst>
      <p:ext uri="{BB962C8B-B14F-4D97-AF65-F5344CB8AC3E}">
        <p14:creationId xmlns:p14="http://schemas.microsoft.com/office/powerpoint/2010/main" val="2846101370"/>
      </p:ext>
    </p:extLst>
  </p:cSld>
  <p:clrMapOvr>
    <a:masterClrMapping/>
  </p:clrMapOvr>
  <p:transition spd="slow"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Implement of Husbandry (IoH)</a:t>
            </a:r>
            <a:endParaRPr lang="en-US"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 y="1828800"/>
            <a:ext cx="2374789" cy="2194560"/>
          </a:xfr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6400" y="1828800"/>
            <a:ext cx="3393110" cy="219456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5800" y="4495800"/>
            <a:ext cx="4330846" cy="192024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48000" y="1828800"/>
            <a:ext cx="1981420" cy="2194560"/>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3400" y="4495800"/>
            <a:ext cx="3405940" cy="1920240"/>
          </a:xfrm>
          <a:prstGeom prst="rect">
            <a:avLst/>
          </a:prstGeom>
        </p:spPr>
      </p:pic>
    </p:spTree>
    <p:extLst>
      <p:ext uri="{BB962C8B-B14F-4D97-AF65-F5344CB8AC3E}">
        <p14:creationId xmlns:p14="http://schemas.microsoft.com/office/powerpoint/2010/main" val="2900978688"/>
      </p:ext>
    </p:extLst>
  </p:cSld>
  <p:clrMapOvr>
    <a:masterClrMapping/>
  </p:clrMapOvr>
  <p:transition spd="slow" advTm="1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4638"/>
            <a:ext cx="6042072" cy="1143000"/>
          </a:xfrm>
        </p:spPr>
        <p:txBody>
          <a:bodyPr>
            <a:normAutofit/>
          </a:bodyPr>
          <a:lstStyle/>
          <a:p>
            <a:pPr algn="l"/>
            <a:r>
              <a:rPr lang="en-US" b="1" dirty="0" smtClean="0">
                <a:solidFill>
                  <a:srgbClr val="FFCC00"/>
                </a:solidFill>
                <a:effectLst>
                  <a:outerShdw blurRad="38100" dist="38100" dir="2700000" algn="tl">
                    <a:srgbClr val="000000">
                      <a:alpha val="43137"/>
                    </a:srgbClr>
                  </a:outerShdw>
                </a:effectLst>
              </a:rPr>
              <a:t>Rules of the Road</a:t>
            </a:r>
            <a:endParaRPr lang="en-US" b="1" dirty="0">
              <a:solidFill>
                <a:srgbClr val="FFCC00"/>
              </a:solidFill>
              <a:effectLst>
                <a:outerShdw blurRad="38100" dist="38100" dir="2700000" algn="tl">
                  <a:srgbClr val="000000">
                    <a:alpha val="43137"/>
                  </a:srgbClr>
                </a:outerShdw>
              </a:effectLst>
            </a:endParaRPr>
          </a:p>
        </p:txBody>
      </p:sp>
      <p:sp>
        <p:nvSpPr>
          <p:cNvPr id="5" name="TextBox 4"/>
          <p:cNvSpPr txBox="1"/>
          <p:nvPr/>
        </p:nvSpPr>
        <p:spPr>
          <a:xfrm>
            <a:off x="228600" y="1210300"/>
            <a:ext cx="6019800" cy="5155257"/>
          </a:xfrm>
          <a:prstGeom prst="rect">
            <a:avLst/>
          </a:prstGeom>
          <a:noFill/>
        </p:spPr>
        <p:txBody>
          <a:bodyPr wrap="square" rtlCol="0">
            <a:spAutoFit/>
          </a:bodyPr>
          <a:lstStyle/>
          <a:p>
            <a:pPr>
              <a:spcBef>
                <a:spcPts val="600"/>
              </a:spcBef>
              <a:spcAft>
                <a:spcPts val="600"/>
              </a:spcAft>
            </a:pPr>
            <a:r>
              <a:rPr lang="en-US" sz="2800" dirty="0" smtClean="0">
                <a:latin typeface="+mj-lt"/>
              </a:rPr>
              <a:t>Wide IoH (15 feet +) with required lighting and marking requirements may:</a:t>
            </a:r>
            <a:endParaRPr lang="en-US" sz="2800" dirty="0">
              <a:latin typeface="+mj-lt"/>
            </a:endParaRPr>
          </a:p>
          <a:p>
            <a:pPr marL="285750" indent="-285750">
              <a:spcBef>
                <a:spcPts val="600"/>
              </a:spcBef>
              <a:spcAft>
                <a:spcPts val="600"/>
              </a:spcAft>
              <a:buFont typeface="Arial" panose="020B0604020202020204" pitchFamily="34" charset="0"/>
              <a:buChar char="•"/>
            </a:pPr>
            <a:r>
              <a:rPr lang="en-US" sz="2400" dirty="0" smtClean="0">
                <a:latin typeface="+mj-lt"/>
              </a:rPr>
              <a:t>Extend over the center of road into the lane intended for travel in opposite direction</a:t>
            </a:r>
            <a:endParaRPr lang="en-US" sz="2400" dirty="0">
              <a:latin typeface="+mj-lt"/>
            </a:endParaRPr>
          </a:p>
          <a:p>
            <a:pPr marL="285750" indent="-285750">
              <a:spcBef>
                <a:spcPts val="600"/>
              </a:spcBef>
              <a:spcAft>
                <a:spcPts val="600"/>
              </a:spcAft>
              <a:buFont typeface="Arial" panose="020B0604020202020204" pitchFamily="34" charset="0"/>
              <a:buChar char="•"/>
            </a:pPr>
            <a:r>
              <a:rPr lang="en-US" sz="2400" dirty="0" smtClean="0">
                <a:latin typeface="+mj-lt"/>
              </a:rPr>
              <a:t>Extend into passing lane on a 3-lane highway</a:t>
            </a:r>
          </a:p>
          <a:p>
            <a:pPr marL="285750" indent="-285750">
              <a:spcBef>
                <a:spcPts val="600"/>
              </a:spcBef>
              <a:spcAft>
                <a:spcPts val="600"/>
              </a:spcAft>
              <a:buFont typeface="Arial" panose="020B0604020202020204" pitchFamily="34" charset="0"/>
              <a:buChar char="•"/>
            </a:pPr>
            <a:r>
              <a:rPr lang="en-US" sz="2400" dirty="0" smtClean="0">
                <a:latin typeface="+mj-lt"/>
              </a:rPr>
              <a:t>Extend into another lane intended for travel in the same direction, if it does not impede other vehicles from the rear</a:t>
            </a:r>
          </a:p>
          <a:p>
            <a:endParaRPr lang="en-US" dirty="0"/>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6346873" y="-1"/>
            <a:ext cx="2771336" cy="6858001"/>
          </a:xfrm>
          <a:prstGeom prst="rect">
            <a:avLst/>
          </a:prstGeom>
        </p:spPr>
      </p:pic>
    </p:spTree>
    <p:extLst>
      <p:ext uri="{BB962C8B-B14F-4D97-AF65-F5344CB8AC3E}">
        <p14:creationId xmlns:p14="http://schemas.microsoft.com/office/powerpoint/2010/main" val="4141973291"/>
      </p:ext>
    </p:extLst>
  </p:cSld>
  <p:clrMapOvr>
    <a:masterClrMapping/>
  </p:clrMapOvr>
  <p:transition spd="slow"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685800"/>
            <a:ext cx="3657600" cy="1143000"/>
          </a:xfrm>
        </p:spPr>
        <p:txBody>
          <a:bodyPr>
            <a:normAutofit fontScale="90000"/>
          </a:bodyPr>
          <a:lstStyle/>
          <a:p>
            <a:pPr algn="l"/>
            <a:r>
              <a:rPr lang="en-US" b="1" dirty="0" smtClean="0">
                <a:solidFill>
                  <a:srgbClr val="FFCC00"/>
                </a:solidFill>
                <a:effectLst>
                  <a:outerShdw blurRad="38100" dist="38100" dir="2700000" algn="tl">
                    <a:srgbClr val="000000">
                      <a:alpha val="43137"/>
                    </a:srgbClr>
                  </a:outerShdw>
                </a:effectLst>
              </a:rPr>
              <a:t>Rules of the Road</a:t>
            </a:r>
            <a:endParaRPr lang="en-US" b="1" dirty="0">
              <a:solidFill>
                <a:srgbClr val="FFCC00"/>
              </a:solidFill>
              <a:effectLst>
                <a:outerShdw blurRad="38100" dist="38100" dir="2700000" algn="tl">
                  <a:srgbClr val="000000">
                    <a:alpha val="43137"/>
                  </a:srgbClr>
                </a:outerShdw>
              </a:effectLst>
            </a:endParaRPr>
          </a:p>
        </p:txBody>
      </p:sp>
      <p:sp>
        <p:nvSpPr>
          <p:cNvPr id="5" name="TextBox 4"/>
          <p:cNvSpPr txBox="1"/>
          <p:nvPr/>
        </p:nvSpPr>
        <p:spPr>
          <a:xfrm>
            <a:off x="609600" y="2209800"/>
            <a:ext cx="7982857" cy="3770263"/>
          </a:xfrm>
          <a:prstGeom prst="rect">
            <a:avLst/>
          </a:prstGeom>
          <a:noFill/>
        </p:spPr>
        <p:txBody>
          <a:bodyPr wrap="square" rtlCol="0">
            <a:spAutoFit/>
          </a:bodyPr>
          <a:lstStyle/>
          <a:p>
            <a:pPr>
              <a:spcBef>
                <a:spcPts val="600"/>
              </a:spcBef>
              <a:spcAft>
                <a:spcPts val="600"/>
              </a:spcAft>
            </a:pPr>
            <a:r>
              <a:rPr lang="en-US" sz="2800" b="1" dirty="0" smtClean="0">
                <a:effectLst>
                  <a:outerShdw blurRad="38100" dist="38100" dir="2700000" algn="tl">
                    <a:srgbClr val="000000">
                      <a:alpha val="43137"/>
                    </a:srgbClr>
                  </a:outerShdw>
                </a:effectLst>
                <a:latin typeface="+mj-lt"/>
              </a:rPr>
              <a:t>HOWEVER:</a:t>
            </a:r>
          </a:p>
          <a:p>
            <a:pPr marL="457200" indent="-457200">
              <a:spcBef>
                <a:spcPts val="600"/>
              </a:spcBef>
              <a:spcAft>
                <a:spcPts val="600"/>
              </a:spcAft>
              <a:buFont typeface="Arial" panose="020B0604020202020204" pitchFamily="34" charset="0"/>
              <a:buChar char="•"/>
            </a:pPr>
            <a:r>
              <a:rPr lang="en-US" sz="2800" dirty="0" smtClean="0">
                <a:latin typeface="+mj-lt"/>
              </a:rPr>
              <a:t>Must yield the right of way to an oncoming vehicle and yield half of the roadway</a:t>
            </a:r>
          </a:p>
          <a:p>
            <a:pPr marL="457200" indent="-457200">
              <a:spcBef>
                <a:spcPts val="600"/>
              </a:spcBef>
              <a:spcAft>
                <a:spcPts val="600"/>
              </a:spcAft>
              <a:buFont typeface="Arial" panose="020B0604020202020204" pitchFamily="34" charset="0"/>
              <a:buChar char="•"/>
            </a:pPr>
            <a:r>
              <a:rPr lang="en-US" sz="2800" dirty="0" smtClean="0">
                <a:latin typeface="+mj-lt"/>
              </a:rPr>
              <a:t>May not drive on left side of roadway on a grade or curve or an area designated as no passing zone if it creates a hazard to oncoming traffic</a:t>
            </a:r>
          </a:p>
          <a:p>
            <a:endParaRPr lang="en-US" dirty="0"/>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1"/>
            <a:ext cx="9144000" cy="2151529"/>
          </a:xfrm>
          <a:prstGeom prst="rect">
            <a:avLst/>
          </a:prstGeom>
        </p:spPr>
      </p:pic>
      <p:sp>
        <p:nvSpPr>
          <p:cNvPr id="7" name="Rectangle 6"/>
          <p:cNvSpPr/>
          <p:nvPr/>
        </p:nvSpPr>
        <p:spPr>
          <a:xfrm>
            <a:off x="6019800" y="352488"/>
            <a:ext cx="2667000" cy="1446550"/>
          </a:xfrm>
          <a:prstGeom prst="rect">
            <a:avLst/>
          </a:prstGeom>
        </p:spPr>
        <p:txBody>
          <a:bodyPr wrap="square">
            <a:spAutoFit/>
          </a:bodyPr>
          <a:lstStyle/>
          <a:p>
            <a:r>
              <a:rPr lang="en-US" sz="4400" b="1" dirty="0">
                <a:solidFill>
                  <a:srgbClr val="FFCC00"/>
                </a:solidFill>
                <a:effectLst>
                  <a:outerShdw blurRad="38100" dist="38100" dir="2700000" algn="tl">
                    <a:srgbClr val="000000">
                      <a:alpha val="43137"/>
                    </a:srgbClr>
                  </a:outerShdw>
                </a:effectLst>
              </a:rPr>
              <a:t>Rules of the Road</a:t>
            </a:r>
            <a:endParaRPr lang="en-US" sz="4400" dirty="0"/>
          </a:p>
        </p:txBody>
      </p:sp>
    </p:spTree>
    <p:extLst>
      <p:ext uri="{BB962C8B-B14F-4D97-AF65-F5344CB8AC3E}">
        <p14:creationId xmlns:p14="http://schemas.microsoft.com/office/powerpoint/2010/main" val="3051573563"/>
      </p:ext>
    </p:extLst>
  </p:cSld>
  <p:clrMapOvr>
    <a:masterClrMapping/>
  </p:clrMapOvr>
  <p:transition spd="slow" advTm="1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1981200"/>
          </a:xfrm>
          <a:prstGeom prst="rect">
            <a:avLst/>
          </a:prstGeom>
        </p:spPr>
      </p:pic>
      <p:sp>
        <p:nvSpPr>
          <p:cNvPr id="2" name="Title 1"/>
          <p:cNvSpPr>
            <a:spLocks noGrp="1"/>
          </p:cNvSpPr>
          <p:nvPr>
            <p:ph type="title"/>
          </p:nvPr>
        </p:nvSpPr>
        <p:spPr>
          <a:xfrm>
            <a:off x="1066800" y="304800"/>
            <a:ext cx="3657600" cy="1143000"/>
          </a:xfrm>
        </p:spPr>
        <p:txBody>
          <a:bodyPr>
            <a:normAutofit fontScale="90000"/>
          </a:bodyPr>
          <a:lstStyle/>
          <a:p>
            <a:pPr algn="l"/>
            <a:r>
              <a:rPr lang="en-US" b="1" dirty="0" smtClean="0">
                <a:solidFill>
                  <a:srgbClr val="FFCC00"/>
                </a:solidFill>
                <a:effectLst>
                  <a:outerShdw blurRad="38100" dist="38100" dir="2700000" algn="tl">
                    <a:srgbClr val="000000">
                      <a:alpha val="43137"/>
                    </a:srgbClr>
                  </a:outerShdw>
                </a:effectLst>
              </a:rPr>
              <a:t>Rules of the Road</a:t>
            </a:r>
            <a:endParaRPr lang="en-US" b="1" dirty="0">
              <a:solidFill>
                <a:srgbClr val="FFCC00"/>
              </a:solidFill>
              <a:effectLst>
                <a:outerShdw blurRad="38100" dist="38100" dir="2700000" algn="tl">
                  <a:srgbClr val="000000">
                    <a:alpha val="43137"/>
                  </a:srgbClr>
                </a:outerShdw>
              </a:effectLst>
            </a:endParaRPr>
          </a:p>
        </p:txBody>
      </p:sp>
      <p:sp>
        <p:nvSpPr>
          <p:cNvPr id="5" name="TextBox 4"/>
          <p:cNvSpPr txBox="1"/>
          <p:nvPr/>
        </p:nvSpPr>
        <p:spPr>
          <a:xfrm>
            <a:off x="590843" y="2349073"/>
            <a:ext cx="8153400" cy="3924151"/>
          </a:xfrm>
          <a:prstGeom prst="rect">
            <a:avLst/>
          </a:prstGeom>
          <a:noFill/>
        </p:spPr>
        <p:txBody>
          <a:bodyPr wrap="square" rtlCol="0">
            <a:spAutoFit/>
          </a:bodyPr>
          <a:lstStyle/>
          <a:p>
            <a:pPr>
              <a:spcBef>
                <a:spcPts val="600"/>
              </a:spcBef>
              <a:spcAft>
                <a:spcPts val="600"/>
              </a:spcAft>
            </a:pPr>
            <a:r>
              <a:rPr lang="en-US" sz="2800" b="1" dirty="0" smtClean="0">
                <a:effectLst>
                  <a:outerShdw blurRad="38100" dist="38100" dir="2700000" algn="tl">
                    <a:srgbClr val="000000">
                      <a:alpha val="43137"/>
                    </a:srgbClr>
                  </a:outerShdw>
                </a:effectLst>
                <a:latin typeface="+mj-lt"/>
              </a:rPr>
              <a:t>HOWEVER:</a:t>
            </a:r>
          </a:p>
          <a:p>
            <a:pPr marL="457200" indent="-457200">
              <a:spcBef>
                <a:spcPts val="600"/>
              </a:spcBef>
              <a:spcAft>
                <a:spcPts val="600"/>
              </a:spcAft>
              <a:buFont typeface="Arial" panose="020B0604020202020204" pitchFamily="34" charset="0"/>
              <a:buChar char="•"/>
            </a:pPr>
            <a:r>
              <a:rPr lang="en-US" sz="2800" dirty="0" smtClean="0">
                <a:latin typeface="+mj-lt"/>
              </a:rPr>
              <a:t>May not drive so slowly as to impede the normal movement of traffic</a:t>
            </a:r>
          </a:p>
          <a:p>
            <a:pPr marL="457200" indent="-457200">
              <a:spcBef>
                <a:spcPts val="600"/>
              </a:spcBef>
              <a:spcAft>
                <a:spcPts val="600"/>
              </a:spcAft>
              <a:buFont typeface="Arial" panose="020B0604020202020204" pitchFamily="34" charset="0"/>
              <a:buChar char="•"/>
            </a:pPr>
            <a:r>
              <a:rPr lang="en-US" sz="2800" dirty="0" smtClean="0">
                <a:latin typeface="+mj-lt"/>
              </a:rPr>
              <a:t>Must, if practicable, yield the roadway to an overtaking vehicle</a:t>
            </a:r>
          </a:p>
          <a:p>
            <a:pPr>
              <a:spcBef>
                <a:spcPts val="600"/>
              </a:spcBef>
              <a:spcAft>
                <a:spcPts val="600"/>
              </a:spcAft>
            </a:pPr>
            <a:r>
              <a:rPr lang="en-US" sz="2800" dirty="0" smtClean="0">
                <a:latin typeface="+mj-lt"/>
              </a:rPr>
              <a:t>Act 377 repeals the ability for motorist to pass IoH and Ag CMV in No-Passing Zone (2012 law). </a:t>
            </a:r>
            <a:endParaRPr lang="en-US" sz="3200" dirty="0" smtClean="0">
              <a:latin typeface="+mj-lt"/>
            </a:endParaRPr>
          </a:p>
          <a:p>
            <a:endParaRPr lang="en-US" dirty="0"/>
          </a:p>
        </p:txBody>
      </p:sp>
    </p:spTree>
    <p:extLst>
      <p:ext uri="{BB962C8B-B14F-4D97-AF65-F5344CB8AC3E}">
        <p14:creationId xmlns:p14="http://schemas.microsoft.com/office/powerpoint/2010/main" val="2459344215"/>
      </p:ext>
    </p:extLst>
  </p:cSld>
  <p:clrMapOvr>
    <a:masterClrMapping/>
  </p:clrMapOvr>
  <p:transition spd="slow" advTm="1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421530"/>
            <a:ext cx="6229022" cy="9906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Local Options</a:t>
            </a:r>
            <a:endParaRPr kumimoji="0" lang="en-US" sz="48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37336425"/>
              </p:ext>
            </p:extLst>
          </p:nvPr>
        </p:nvGraphicFramePr>
        <p:xfrm>
          <a:off x="318294" y="1412130"/>
          <a:ext cx="8507412" cy="4991382"/>
        </p:xfrm>
        <a:graphic>
          <a:graphicData uri="http://schemas.openxmlformats.org/drawingml/2006/table">
            <a:tbl>
              <a:tblPr firstRow="1" firstCol="1" bandRow="1">
                <a:tableStyleId>{073A0DAA-6AF3-43AB-8588-CEC1D06C72B9}</a:tableStyleId>
              </a:tblPr>
              <a:tblGrid>
                <a:gridCol w="392809"/>
                <a:gridCol w="1085393"/>
                <a:gridCol w="1808988"/>
                <a:gridCol w="1386890"/>
                <a:gridCol w="1249063"/>
                <a:gridCol w="2584269"/>
              </a:tblGrid>
              <a:tr h="187576">
                <a:tc gridSpan="2">
                  <a:txBody>
                    <a:bodyPr/>
                    <a:lstStyle/>
                    <a:p>
                      <a:pPr marL="0" marR="0" algn="ctr">
                        <a:lnSpc>
                          <a:spcPct val="115000"/>
                        </a:lnSpc>
                        <a:spcBef>
                          <a:spcPts val="0"/>
                        </a:spcBef>
                        <a:spcAft>
                          <a:spcPts val="0"/>
                        </a:spcAft>
                      </a:pPr>
                      <a:r>
                        <a:rPr lang="en-US" sz="1300" dirty="0">
                          <a:effectLst/>
                        </a:rPr>
                        <a:t>Options</a:t>
                      </a:r>
                      <a:endParaRPr lang="en-US" sz="1300" dirty="0">
                        <a:effectLst/>
                        <a:latin typeface="Calibri"/>
                        <a:ea typeface="Calibri"/>
                        <a:cs typeface="Times New Roman"/>
                      </a:endParaRPr>
                    </a:p>
                  </a:txBody>
                  <a:tcPr marL="70550" marR="49483" marT="14208" marB="14208" anchor="ctr"/>
                </a:tc>
                <a:tc hMerge="1">
                  <a:txBody>
                    <a:bodyPr/>
                    <a:lstStyle/>
                    <a:p>
                      <a:endParaRPr lang="en-US"/>
                    </a:p>
                  </a:txBody>
                  <a:tcPr/>
                </a:tc>
                <a:tc>
                  <a:txBody>
                    <a:bodyPr/>
                    <a:lstStyle/>
                    <a:p>
                      <a:pPr marL="0" marR="0" algn="ctr">
                        <a:lnSpc>
                          <a:spcPct val="115000"/>
                        </a:lnSpc>
                        <a:spcBef>
                          <a:spcPts val="0"/>
                        </a:spcBef>
                        <a:spcAft>
                          <a:spcPts val="0"/>
                        </a:spcAft>
                      </a:pPr>
                      <a:r>
                        <a:rPr lang="en-US" sz="1300" dirty="0">
                          <a:effectLst/>
                        </a:rPr>
                        <a:t>Action</a:t>
                      </a:r>
                      <a:endParaRPr lang="en-US" sz="13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1300" dirty="0">
                          <a:effectLst/>
                        </a:rPr>
                        <a:t>Communication</a:t>
                      </a:r>
                      <a:endParaRPr lang="en-US" sz="13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1300" dirty="0">
                          <a:effectLst/>
                        </a:rPr>
                        <a:t>Permit</a:t>
                      </a:r>
                      <a:endParaRPr lang="en-US" sz="13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1300" dirty="0">
                          <a:effectLst/>
                        </a:rPr>
                        <a:t>Result</a:t>
                      </a:r>
                      <a:endParaRPr lang="en-US" sz="1300" dirty="0">
                        <a:effectLst/>
                        <a:latin typeface="Calibri"/>
                        <a:ea typeface="Calibri"/>
                        <a:cs typeface="Times New Roman"/>
                      </a:endParaRPr>
                    </a:p>
                  </a:txBody>
                  <a:tcPr marL="70550" marR="49483" marT="14208" marB="14208" anchor="ctr"/>
                </a:tc>
              </a:tr>
              <a:tr h="613237">
                <a:tc>
                  <a:txBody>
                    <a:bodyPr/>
                    <a:lstStyle/>
                    <a:p>
                      <a:pPr marL="0" marR="0" algn="ctr">
                        <a:lnSpc>
                          <a:spcPct val="115000"/>
                        </a:lnSpc>
                        <a:spcBef>
                          <a:spcPts val="0"/>
                        </a:spcBef>
                        <a:spcAft>
                          <a:spcPts val="0"/>
                        </a:spcAft>
                      </a:pPr>
                      <a:r>
                        <a:rPr lang="en-US" sz="1400" dirty="0">
                          <a:effectLst>
                            <a:outerShdw blurRad="38100" dist="38100" dir="2700000" algn="tl">
                              <a:srgbClr val="000000">
                                <a:alpha val="43137"/>
                              </a:srgbClr>
                            </a:outerShdw>
                          </a:effectLst>
                        </a:rPr>
                        <a:t>A</a:t>
                      </a:r>
                      <a:endParaRPr lang="en-US" sz="1400" dirty="0">
                        <a:effectLst>
                          <a:outerShdw blurRad="38100" dist="38100" dir="2700000" algn="tl">
                            <a:srgbClr val="000000">
                              <a:alpha val="43137"/>
                            </a:srgbClr>
                          </a:outerShdw>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Posting Approach (§349.16)</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smtClean="0">
                          <a:effectLst/>
                        </a:rPr>
                        <a:t>Post roads limiting </a:t>
                      </a:r>
                      <a:r>
                        <a:rPr lang="en-US" sz="900" dirty="0">
                          <a:effectLst/>
                        </a:rPr>
                        <a:t>weight below  </a:t>
                      </a:r>
                      <a:r>
                        <a:rPr lang="en-US" sz="900" dirty="0" smtClean="0">
                          <a:effectLst/>
                        </a:rPr>
                        <a:t>23K/92K/</a:t>
                      </a:r>
                      <a:r>
                        <a:rPr lang="en-US" sz="900" dirty="0" err="1" smtClean="0">
                          <a:effectLst/>
                        </a:rPr>
                        <a:t>Wt</a:t>
                      </a:r>
                      <a:r>
                        <a:rPr lang="en-US" sz="900" dirty="0" smtClean="0">
                          <a:effectLst/>
                        </a:rPr>
                        <a:t> </a:t>
                      </a:r>
                      <a:r>
                        <a:rPr lang="en-US" sz="900" dirty="0">
                          <a:effectLst/>
                        </a:rPr>
                        <a:t>Table </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No publication required – but roads must be posted</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respond to permit applications</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Could post notice giving commodities/vehicles exemptions (e.g. milk trucks and Category B). §349.16 (3)</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tc>
              </a:tr>
              <a:tr h="708712">
                <a:tc>
                  <a:txBody>
                    <a:bodyPr/>
                    <a:lstStyle/>
                    <a:p>
                      <a:pPr marL="0" marR="0" algn="ctr">
                        <a:lnSpc>
                          <a:spcPct val="115000"/>
                        </a:lnSpc>
                        <a:spcBef>
                          <a:spcPts val="0"/>
                        </a:spcBef>
                        <a:spcAft>
                          <a:spcPts val="0"/>
                        </a:spcAft>
                      </a:pPr>
                      <a:r>
                        <a:rPr lang="en-US" sz="1400" dirty="0" smtClean="0">
                          <a:effectLst/>
                        </a:rPr>
                        <a:t>B</a:t>
                      </a:r>
                      <a:endParaRPr lang="en-US" sz="14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Total Opt Out</a:t>
                      </a:r>
                    </a:p>
                    <a:p>
                      <a:pPr marL="0" marR="0" algn="ctr">
                        <a:lnSpc>
                          <a:spcPct val="115000"/>
                        </a:lnSpc>
                        <a:spcBef>
                          <a:spcPts val="0"/>
                        </a:spcBef>
                        <a:spcAft>
                          <a:spcPts val="0"/>
                        </a:spcAft>
                      </a:pPr>
                      <a:r>
                        <a:rPr lang="en-US" sz="900" dirty="0">
                          <a:effectLst/>
                        </a:rPr>
                        <a:t>§348.27 (19)5.a.</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a:effectLst/>
                        </a:rPr>
                        <a:t>No weight or length limit on any jurisdiction road for IoH or Ag CMVs</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a:effectLst/>
                        </a:rPr>
                        <a:t>Must pass and post/publish ordinance or resolution. Also posted on DOT website.</a:t>
                      </a:r>
                      <a:endParaRPr lang="en-US" sz="90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No permits necessary </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IoH or Ag CMVs of any weight or length can run on roads subject to seasonal and special postings</a:t>
                      </a:r>
                      <a:endParaRPr lang="en-US" sz="900" dirty="0">
                        <a:effectLst/>
                        <a:latin typeface="Calibri"/>
                        <a:ea typeface="Calibri"/>
                        <a:cs typeface="Times New Roman"/>
                      </a:endParaRPr>
                    </a:p>
                  </a:txBody>
                  <a:tcPr marL="70550" marR="49483" marT="14208" marB="14208"/>
                </a:tc>
              </a:tr>
              <a:tr h="708712">
                <a:tc>
                  <a:txBody>
                    <a:bodyPr/>
                    <a:lstStyle/>
                    <a:p>
                      <a:pPr marL="0" marR="0" algn="ctr">
                        <a:lnSpc>
                          <a:spcPct val="115000"/>
                        </a:lnSpc>
                        <a:spcBef>
                          <a:spcPts val="0"/>
                        </a:spcBef>
                        <a:spcAft>
                          <a:spcPts val="0"/>
                        </a:spcAft>
                      </a:pPr>
                      <a:r>
                        <a:rPr lang="en-US" sz="1400" dirty="0">
                          <a:effectLst/>
                        </a:rPr>
                        <a:t>C</a:t>
                      </a:r>
                      <a:endParaRPr lang="en-US" sz="14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Partial Opt Out I</a:t>
                      </a:r>
                    </a:p>
                    <a:p>
                      <a:pPr marL="0" marR="0" algn="ctr">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a:effectLst/>
                        </a:rPr>
                        <a:t>Sets weight limit above </a:t>
                      </a:r>
                      <a:r>
                        <a:rPr lang="en-US" sz="900" dirty="0" smtClean="0">
                          <a:effectLst/>
                        </a:rPr>
                        <a:t>23K/92K/</a:t>
                      </a:r>
                      <a:r>
                        <a:rPr lang="en-US" sz="900" dirty="0" err="1" smtClean="0">
                          <a:effectLst/>
                        </a:rPr>
                        <a:t>Wt</a:t>
                      </a:r>
                      <a:r>
                        <a:rPr lang="en-US" sz="900" dirty="0" smtClean="0">
                          <a:effectLst/>
                        </a:rPr>
                        <a:t> </a:t>
                      </a:r>
                      <a:r>
                        <a:rPr lang="en-US" sz="900" dirty="0">
                          <a:effectLst/>
                        </a:rPr>
                        <a:t>Table on all roads under jurisdiction</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pass and post/publish ordinance or resolution. Also posted on DOT website.</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respond to permit applications</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IoH or Ag CMVs can run up to set limits without permit subject to seasonal and special postings</a:t>
                      </a:r>
                      <a:endParaRPr lang="en-US" sz="900" dirty="0">
                        <a:effectLst/>
                        <a:latin typeface="Calibri"/>
                        <a:ea typeface="Calibri"/>
                        <a:cs typeface="Times New Roman"/>
                      </a:endParaRPr>
                    </a:p>
                  </a:txBody>
                  <a:tcPr marL="70550" marR="49483" marT="14208" marB="14208"/>
                </a:tc>
              </a:tr>
              <a:tr h="708712">
                <a:tc>
                  <a:txBody>
                    <a:bodyPr/>
                    <a:lstStyle/>
                    <a:p>
                      <a:pPr marL="0" marR="0" algn="ctr">
                        <a:lnSpc>
                          <a:spcPct val="115000"/>
                        </a:lnSpc>
                        <a:spcBef>
                          <a:spcPts val="0"/>
                        </a:spcBef>
                        <a:spcAft>
                          <a:spcPts val="0"/>
                        </a:spcAft>
                      </a:pPr>
                      <a:r>
                        <a:rPr lang="en-US" sz="1400" dirty="0">
                          <a:effectLst/>
                        </a:rPr>
                        <a:t>D</a:t>
                      </a:r>
                      <a:endParaRPr lang="en-US" sz="14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Partial Opt Out II</a:t>
                      </a:r>
                    </a:p>
                    <a:p>
                      <a:pPr marL="0" marR="0" algn="ctr">
                        <a:lnSpc>
                          <a:spcPct val="115000"/>
                        </a:lnSpc>
                        <a:spcBef>
                          <a:spcPts val="0"/>
                        </a:spcBef>
                        <a:spcAft>
                          <a:spcPts val="0"/>
                        </a:spcAft>
                      </a:pPr>
                      <a:r>
                        <a:rPr lang="en-US" sz="900" dirty="0">
                          <a:effectLst/>
                        </a:rPr>
                        <a:t>§348.27 (19)5.c.</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a:effectLst/>
                        </a:rPr>
                        <a:t>Designates roads for over-weight/over-length IoH  and Ag CMVs</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pass and post/publish ordinance or resolution. Also posted on DOT website.</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respond to permit applications </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IoH or Ag CMVs can run up to set limits on designated roads without permit subject to seasonal and special postings </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tc>
              </a:tr>
              <a:tr h="1260414">
                <a:tc>
                  <a:txBody>
                    <a:bodyPr/>
                    <a:lstStyle/>
                    <a:p>
                      <a:pPr marL="0" marR="0" algn="ctr">
                        <a:lnSpc>
                          <a:spcPct val="115000"/>
                        </a:lnSpc>
                        <a:spcBef>
                          <a:spcPts val="0"/>
                        </a:spcBef>
                        <a:spcAft>
                          <a:spcPts val="0"/>
                        </a:spcAft>
                      </a:pPr>
                      <a:r>
                        <a:rPr lang="en-US" sz="1400" dirty="0">
                          <a:effectLst/>
                        </a:rPr>
                        <a:t>E</a:t>
                      </a:r>
                      <a:endParaRPr lang="en-US" sz="14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Opt In</a:t>
                      </a:r>
                    </a:p>
                    <a:p>
                      <a:pPr marL="0" marR="0" algn="ctr">
                        <a:lnSpc>
                          <a:spcPct val="115000"/>
                        </a:lnSpc>
                        <a:spcBef>
                          <a:spcPts val="0"/>
                        </a:spcBef>
                        <a:spcAft>
                          <a:spcPts val="0"/>
                        </a:spcAft>
                      </a:pPr>
                      <a:r>
                        <a:rPr lang="en-US" sz="900" dirty="0">
                          <a:effectLst/>
                        </a:rPr>
                        <a:t>§348.15 (9)(f)2.a.</a:t>
                      </a:r>
                    </a:p>
                    <a:p>
                      <a:pPr marL="0" marR="0" algn="ctr">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State highways fall into this category</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a:effectLst/>
                        </a:rPr>
                        <a:t>Pass ordinance requiring Category B and all </a:t>
                      </a:r>
                    </a:p>
                    <a:p>
                      <a:pPr marL="0" marR="0">
                        <a:lnSpc>
                          <a:spcPct val="115000"/>
                        </a:lnSpc>
                        <a:spcBef>
                          <a:spcPts val="0"/>
                        </a:spcBef>
                        <a:spcAft>
                          <a:spcPts val="0"/>
                        </a:spcAft>
                      </a:pPr>
                      <a:r>
                        <a:rPr lang="en-US" sz="900" dirty="0">
                          <a:effectLst/>
                        </a:rPr>
                        <a:t>IoH/Ag CMVs to follow </a:t>
                      </a:r>
                      <a:r>
                        <a:rPr lang="en-US" sz="900" dirty="0" smtClean="0">
                          <a:effectLst/>
                        </a:rPr>
                        <a:t>23K/92K/</a:t>
                      </a:r>
                      <a:r>
                        <a:rPr lang="en-US" sz="900" dirty="0" err="1" smtClean="0">
                          <a:effectLst/>
                        </a:rPr>
                        <a:t>Wt</a:t>
                      </a:r>
                      <a:r>
                        <a:rPr lang="en-US" sz="900" dirty="0" smtClean="0">
                          <a:effectLst/>
                        </a:rPr>
                        <a:t> </a:t>
                      </a:r>
                      <a:r>
                        <a:rPr lang="en-US" sz="900" dirty="0">
                          <a:effectLst/>
                        </a:rPr>
                        <a:t>Table </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pass and post/publish ordinance or resolution. Also posted on DOT website.</a:t>
                      </a: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State Highway operate like this per 348.15 (9)(f)3</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respond to permit applications </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IoH and Ag CMVs must apply for permit to exceed </a:t>
                      </a:r>
                      <a:r>
                        <a:rPr lang="en-US" sz="900" dirty="0" smtClean="0">
                          <a:effectLst/>
                        </a:rPr>
                        <a:t>23K/92K/ </a:t>
                      </a:r>
                      <a:r>
                        <a:rPr lang="en-US" sz="900" dirty="0" err="1" smtClean="0">
                          <a:effectLst/>
                        </a:rPr>
                        <a:t>Wt</a:t>
                      </a:r>
                      <a:r>
                        <a:rPr lang="en-US" sz="900" dirty="0" smtClean="0">
                          <a:effectLst/>
                        </a:rPr>
                        <a:t> Table </a:t>
                      </a:r>
                      <a:endParaRPr lang="en-US" sz="900" dirty="0">
                        <a:effectLst/>
                      </a:endParaRPr>
                    </a:p>
                    <a:p>
                      <a:pPr marL="0" marR="0">
                        <a:lnSpc>
                          <a:spcPct val="115000"/>
                        </a:lnSpc>
                        <a:spcBef>
                          <a:spcPts val="0"/>
                        </a:spcBef>
                        <a:spcAft>
                          <a:spcPts val="0"/>
                        </a:spcAft>
                      </a:pPr>
                      <a:r>
                        <a:rPr lang="en-US" sz="900" dirty="0">
                          <a:effectLst/>
                        </a:rPr>
                        <a:t> </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tc>
              </a:tr>
              <a:tr h="613237">
                <a:tc>
                  <a:txBody>
                    <a:bodyPr/>
                    <a:lstStyle/>
                    <a:p>
                      <a:pPr marL="0" marR="0" algn="ctr">
                        <a:lnSpc>
                          <a:spcPct val="115000"/>
                        </a:lnSpc>
                        <a:spcBef>
                          <a:spcPts val="0"/>
                        </a:spcBef>
                        <a:spcAft>
                          <a:spcPts val="0"/>
                        </a:spcAft>
                      </a:pPr>
                      <a:r>
                        <a:rPr lang="en-US" sz="1400" dirty="0">
                          <a:effectLst/>
                        </a:rPr>
                        <a:t>F</a:t>
                      </a:r>
                      <a:endParaRPr lang="en-US" sz="1400" dirty="0">
                        <a:effectLst/>
                        <a:latin typeface="Calibri"/>
                        <a:ea typeface="Calibri"/>
                        <a:cs typeface="Times New Roman"/>
                      </a:endParaRPr>
                    </a:p>
                  </a:txBody>
                  <a:tcPr marL="70550" marR="49483" marT="14208" marB="14208" anchor="ctr"/>
                </a:tc>
                <a:tc>
                  <a:txBody>
                    <a:bodyPr/>
                    <a:lstStyle/>
                    <a:p>
                      <a:pPr marL="0" marR="0" algn="ctr">
                        <a:lnSpc>
                          <a:spcPct val="115000"/>
                        </a:lnSpc>
                        <a:spcBef>
                          <a:spcPts val="0"/>
                        </a:spcBef>
                        <a:spcAft>
                          <a:spcPts val="0"/>
                        </a:spcAft>
                      </a:pPr>
                      <a:r>
                        <a:rPr lang="en-US" sz="900" dirty="0">
                          <a:effectLst/>
                        </a:rPr>
                        <a:t>Abides by Act 377</a:t>
                      </a:r>
                      <a:endParaRPr lang="en-US" sz="900" dirty="0">
                        <a:effectLst/>
                        <a:latin typeface="Calibri"/>
                        <a:ea typeface="Calibri"/>
                        <a:cs typeface="Times New Roman"/>
                      </a:endParaRPr>
                    </a:p>
                  </a:txBody>
                  <a:tcPr marL="70550" marR="49483" marT="14208" marB="14208" anchor="ctr"/>
                </a:tc>
                <a:tc>
                  <a:txBody>
                    <a:bodyPr/>
                    <a:lstStyle/>
                    <a:p>
                      <a:pPr marL="0" marR="0">
                        <a:lnSpc>
                          <a:spcPct val="115000"/>
                        </a:lnSpc>
                        <a:spcBef>
                          <a:spcPts val="0"/>
                        </a:spcBef>
                        <a:spcAft>
                          <a:spcPts val="0"/>
                        </a:spcAft>
                      </a:pPr>
                      <a:r>
                        <a:rPr lang="en-US" sz="900" dirty="0">
                          <a:effectLst/>
                        </a:rPr>
                        <a:t>No special action taken </a:t>
                      </a:r>
                      <a:r>
                        <a:rPr lang="en-US" sz="900" dirty="0" smtClean="0">
                          <a:effectLst/>
                        </a:rPr>
                        <a:t>– 23K/92K/Table </a:t>
                      </a:r>
                      <a:r>
                        <a:rPr lang="en-US" sz="900" dirty="0">
                          <a:effectLst/>
                        </a:rPr>
                        <a:t>governs IoH and Ag CMVs – except Category B      (no axle limit/ 92K GVW)</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No publishing required</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Must respond to permit applications</a:t>
                      </a:r>
                      <a:endParaRPr lang="en-US" sz="900" dirty="0">
                        <a:effectLst/>
                        <a:latin typeface="Calibri"/>
                        <a:ea typeface="Calibri"/>
                        <a:cs typeface="Times New Roman"/>
                      </a:endParaRPr>
                    </a:p>
                  </a:txBody>
                  <a:tcPr marL="70550" marR="49483" marT="14208" marB="14208"/>
                </a:tc>
                <a:tc>
                  <a:txBody>
                    <a:bodyPr/>
                    <a:lstStyle/>
                    <a:p>
                      <a:pPr marL="0" marR="0">
                        <a:lnSpc>
                          <a:spcPct val="115000"/>
                        </a:lnSpc>
                        <a:spcBef>
                          <a:spcPts val="0"/>
                        </a:spcBef>
                        <a:spcAft>
                          <a:spcPts val="0"/>
                        </a:spcAft>
                      </a:pPr>
                      <a:r>
                        <a:rPr lang="en-US" sz="900" dirty="0">
                          <a:effectLst/>
                        </a:rPr>
                        <a:t>IoH and Ag CMVs must apply for permit to exceed </a:t>
                      </a:r>
                      <a:r>
                        <a:rPr lang="en-US" sz="900" dirty="0" smtClean="0">
                          <a:effectLst/>
                        </a:rPr>
                        <a:t>23K/92K/Table</a:t>
                      </a:r>
                      <a:r>
                        <a:rPr lang="en-US" sz="900" dirty="0">
                          <a:effectLst/>
                        </a:rPr>
                        <a:t>; Category B must apply for permit to exceed 92K GVW</a:t>
                      </a:r>
                    </a:p>
                    <a:p>
                      <a:pPr marL="0" marR="0">
                        <a:lnSpc>
                          <a:spcPct val="115000"/>
                        </a:lnSpc>
                        <a:spcBef>
                          <a:spcPts val="0"/>
                        </a:spcBef>
                        <a:spcAft>
                          <a:spcPts val="0"/>
                        </a:spcAft>
                      </a:pPr>
                      <a:r>
                        <a:rPr lang="en-US" sz="900" dirty="0">
                          <a:effectLst/>
                        </a:rPr>
                        <a:t> </a:t>
                      </a:r>
                      <a:endParaRPr lang="en-US" sz="900" dirty="0">
                        <a:effectLst/>
                        <a:latin typeface="Calibri"/>
                        <a:ea typeface="Calibri"/>
                        <a:cs typeface="Times New Roman"/>
                      </a:endParaRPr>
                    </a:p>
                  </a:txBody>
                  <a:tcPr marL="70550" marR="49483" marT="14208" marB="14208"/>
                </a:tc>
              </a:tr>
            </a:tbl>
          </a:graphicData>
        </a:graphic>
      </p:graphicFrame>
      <p:sp>
        <p:nvSpPr>
          <p:cNvPr id="7" name="Rectangle 1"/>
          <p:cNvSpPr>
            <a:spLocks noChangeArrowheads="1"/>
          </p:cNvSpPr>
          <p:nvPr/>
        </p:nvSpPr>
        <p:spPr bwMode="auto">
          <a:xfrm>
            <a:off x="94138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90416582"/>
      </p:ext>
    </p:extLst>
  </p:cSld>
  <p:clrMapOvr>
    <a:masterClrMapping/>
  </p:clrMapOvr>
  <p:transition spd="slow" advTm="1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MA options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51770" cy="3810000"/>
          </a:xfrm>
          <a:prstGeom prst="rect">
            <a:avLst/>
          </a:prstGeom>
        </p:spPr>
      </p:pic>
      <p:sp>
        <p:nvSpPr>
          <p:cNvPr id="6" name="TextBox 5"/>
          <p:cNvSpPr txBox="1"/>
          <p:nvPr/>
        </p:nvSpPr>
        <p:spPr>
          <a:xfrm>
            <a:off x="1066800" y="4343400"/>
            <a:ext cx="7086600" cy="923330"/>
          </a:xfrm>
          <a:prstGeom prst="rect">
            <a:avLst/>
          </a:prstGeom>
          <a:noFill/>
        </p:spPr>
        <p:txBody>
          <a:bodyPr wrap="square" rtlCol="0">
            <a:spAutoFit/>
          </a:bodyPr>
          <a:lstStyle/>
          <a:p>
            <a:pPr algn="ctr"/>
            <a:r>
              <a:rPr lang="en-US" sz="5400" dirty="0" smtClean="0">
                <a:latin typeface="+mj-lt"/>
              </a:rPr>
              <a:t>“</a:t>
            </a:r>
            <a:r>
              <a:rPr lang="en-US" sz="5400" b="1" dirty="0" smtClean="0">
                <a:latin typeface="+mj-lt"/>
              </a:rPr>
              <a:t>No-Fee Permit</a:t>
            </a:r>
            <a:r>
              <a:rPr lang="en-US" sz="5400" dirty="0" smtClean="0">
                <a:latin typeface="+mj-lt"/>
              </a:rPr>
              <a:t>”</a:t>
            </a:r>
            <a:endParaRPr lang="en-US" sz="5400" dirty="0">
              <a:latin typeface="+mj-lt"/>
            </a:endParaRPr>
          </a:p>
        </p:txBody>
      </p:sp>
    </p:spTree>
  </p:cSld>
  <p:clrMapOvr>
    <a:masterClrMapping/>
  </p:clrMapOvr>
  <p:transition spd="slow" advTm="1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848600" cy="1143000"/>
          </a:xfrm>
        </p:spPr>
        <p:txBody>
          <a:bodyPr>
            <a:normAutofit/>
          </a:bodyPr>
          <a:lstStyle/>
          <a:p>
            <a:pPr algn="l"/>
            <a:r>
              <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IoH/Ag </a:t>
            </a:r>
            <a:r>
              <a:rPr lang="en-US" sz="4800" b="1" dirty="0" smtClean="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CMV Permits</a:t>
            </a:r>
            <a:endPar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04800" y="4038600"/>
            <a:ext cx="8610600" cy="221599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smtClean="0">
                <a:latin typeface="+mj-lt"/>
              </a:rPr>
              <a:t>Permit applications available on Website: </a:t>
            </a:r>
            <a:r>
              <a:rPr lang="en-US" sz="3200" dirty="0" smtClean="0">
                <a:latin typeface="+mj-lt"/>
                <a:hlinkClick r:id="rId3"/>
              </a:rPr>
              <a:t>www.Ag.Vehicles.DOT.wi.gov</a:t>
            </a:r>
            <a:endParaRPr lang="en-US" sz="3200" dirty="0" smtClean="0">
              <a:latin typeface="+mj-lt"/>
            </a:endParaRPr>
          </a:p>
          <a:p>
            <a:pPr marL="457200" indent="-457200">
              <a:spcAft>
                <a:spcPts val="1200"/>
              </a:spcAft>
              <a:buFont typeface="Arial" panose="020B0604020202020204" pitchFamily="34" charset="0"/>
              <a:buChar char="•"/>
            </a:pPr>
            <a:r>
              <a:rPr lang="en-US" sz="3200" dirty="0" smtClean="0">
                <a:latin typeface="+mj-lt"/>
              </a:rPr>
              <a:t>Permit Information is not open to public inspection, copying or disclosure</a:t>
            </a:r>
          </a:p>
        </p:txBody>
      </p:sp>
      <p:pic>
        <p:nvPicPr>
          <p:cNvPr id="1026" name="Picture 2"/>
          <p:cNvPicPr>
            <a:picLocks noChangeAspect="1" noChangeArrowheads="1"/>
          </p:cNvPicPr>
          <p:nvPr/>
        </p:nvPicPr>
        <p:blipFill>
          <a:blip r:embed="rId4" cstate="print"/>
          <a:srcRect/>
          <a:stretch>
            <a:fillRect/>
          </a:stretch>
        </p:blipFill>
        <p:spPr bwMode="auto">
          <a:xfrm>
            <a:off x="176645" y="990600"/>
            <a:ext cx="8900916" cy="2819400"/>
          </a:xfrm>
          <a:prstGeom prst="rect">
            <a:avLst/>
          </a:prstGeom>
          <a:noFill/>
          <a:ln w="9525">
            <a:noFill/>
            <a:miter lim="800000"/>
            <a:headEnd/>
            <a:tailEnd/>
          </a:ln>
        </p:spPr>
      </p:pic>
    </p:spTree>
    <p:extLst>
      <p:ext uri="{BB962C8B-B14F-4D97-AF65-F5344CB8AC3E}">
        <p14:creationId xmlns:p14="http://schemas.microsoft.com/office/powerpoint/2010/main" val="3133647477"/>
      </p:ext>
    </p:extLst>
  </p:cSld>
  <p:clrMapOvr>
    <a:masterClrMapping/>
  </p:clrMapOvr>
  <p:transition spd="slow" advTm="1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9" y="20782"/>
            <a:ext cx="9151770" cy="1982833"/>
          </a:xfrm>
          <a:prstGeom prst="rect">
            <a:avLst/>
          </a:prstGeom>
        </p:spPr>
      </p:pic>
      <p:sp>
        <p:nvSpPr>
          <p:cNvPr id="2" name="Title 1"/>
          <p:cNvSpPr>
            <a:spLocks noGrp="1"/>
          </p:cNvSpPr>
          <p:nvPr>
            <p:ph type="title"/>
          </p:nvPr>
        </p:nvSpPr>
        <p:spPr>
          <a:xfrm>
            <a:off x="609600" y="533400"/>
            <a:ext cx="7187333" cy="1143000"/>
          </a:xfrm>
        </p:spPr>
        <p:txBody>
          <a:bodyPr>
            <a:normAutofit fontScale="90000"/>
          </a:bodyPr>
          <a:lstStyle/>
          <a:p>
            <a:pPr algn="l"/>
            <a:r>
              <a:rPr lang="en-US" sz="4800" b="1" dirty="0" smtClean="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IoH/Ag CMV</a:t>
            </a:r>
            <a:br>
              <a:rPr lang="en-US" sz="4800" b="1" dirty="0" smtClean="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4800" b="1" dirty="0" smtClean="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Permits</a:t>
            </a:r>
            <a:endPar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81000" y="2057400"/>
            <a:ext cx="8472476" cy="3877985"/>
          </a:xfrm>
          <a:prstGeom prst="rect">
            <a:avLst/>
          </a:prstGeom>
          <a:noFill/>
        </p:spPr>
        <p:txBody>
          <a:bodyPr wrap="square" rtlCol="0">
            <a:spAutoFit/>
          </a:bodyPr>
          <a:lstStyle/>
          <a:p>
            <a:r>
              <a:rPr lang="en-US" sz="3200" dirty="0" smtClean="0">
                <a:latin typeface="+mj-lt"/>
              </a:rPr>
              <a:t>“No-Fee Permit” (NFP) may be available to exceed weight and length limits</a:t>
            </a:r>
          </a:p>
          <a:p>
            <a:pPr marL="457200" indent="-457200">
              <a:buFont typeface="Arial" panose="020B0604020202020204" pitchFamily="34" charset="0"/>
              <a:buChar char="•"/>
            </a:pPr>
            <a:endParaRPr lang="en-US" sz="1200" dirty="0" smtClean="0">
              <a:latin typeface="+mj-lt"/>
            </a:endParaRPr>
          </a:p>
          <a:p>
            <a:pPr marL="457200" indent="-457200">
              <a:spcAft>
                <a:spcPts val="1200"/>
              </a:spcAft>
              <a:buFont typeface="Arial" panose="020B0604020202020204" pitchFamily="34" charset="0"/>
              <a:buChar char="•"/>
            </a:pPr>
            <a:r>
              <a:rPr lang="en-US" sz="3200" dirty="0" smtClean="0">
                <a:latin typeface="+mj-lt"/>
              </a:rPr>
              <a:t>Issued by maintaining authority (MA)</a:t>
            </a:r>
          </a:p>
          <a:p>
            <a:pPr marL="457200" indent="-457200">
              <a:spcAft>
                <a:spcPts val="1200"/>
              </a:spcAft>
              <a:buFont typeface="Arial" panose="020B0604020202020204" pitchFamily="34" charset="0"/>
              <a:buChar char="•"/>
            </a:pPr>
            <a:r>
              <a:rPr lang="en-US" sz="3200" dirty="0" smtClean="0">
                <a:latin typeface="+mj-lt"/>
              </a:rPr>
              <a:t>Requires MA to provide approved route for Category B operation if permit application denied – may include conditions of operations</a:t>
            </a:r>
          </a:p>
        </p:txBody>
      </p:sp>
    </p:spTree>
    <p:extLst>
      <p:ext uri="{BB962C8B-B14F-4D97-AF65-F5344CB8AC3E}">
        <p14:creationId xmlns:p14="http://schemas.microsoft.com/office/powerpoint/2010/main" val="3355415633"/>
      </p:ext>
    </p:extLst>
  </p:cSld>
  <p:clrMapOvr>
    <a:masterClrMapping/>
  </p:clrMapOvr>
  <p:transition spd="slow" advTm="1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9" y="20782"/>
            <a:ext cx="9151770" cy="1982833"/>
          </a:xfrm>
          <a:prstGeom prst="rect">
            <a:avLst/>
          </a:prstGeom>
        </p:spPr>
      </p:pic>
      <p:sp>
        <p:nvSpPr>
          <p:cNvPr id="2" name="Title 1"/>
          <p:cNvSpPr>
            <a:spLocks noGrp="1"/>
          </p:cNvSpPr>
          <p:nvPr>
            <p:ph type="title"/>
          </p:nvPr>
        </p:nvSpPr>
        <p:spPr>
          <a:xfrm>
            <a:off x="609600" y="533400"/>
            <a:ext cx="7187333" cy="1143000"/>
          </a:xfrm>
        </p:spPr>
        <p:txBody>
          <a:bodyPr>
            <a:normAutofit fontScale="90000"/>
          </a:bodyPr>
          <a:lstStyle/>
          <a:p>
            <a:pPr algn="l"/>
            <a:r>
              <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IoH/Ag CMV</a:t>
            </a:r>
            <a:br>
              <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4800" b="1" dirty="0">
                <a:solidFill>
                  <a:srgbClr val="FFCC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Permits</a:t>
            </a:r>
          </a:p>
        </p:txBody>
      </p:sp>
      <p:sp>
        <p:nvSpPr>
          <p:cNvPr id="5" name="TextBox 4"/>
          <p:cNvSpPr txBox="1"/>
          <p:nvPr/>
        </p:nvSpPr>
        <p:spPr>
          <a:xfrm>
            <a:off x="228600" y="2133600"/>
            <a:ext cx="8610600" cy="5139869"/>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latin typeface="+mj-lt"/>
              </a:rPr>
              <a:t>Upon receipt of application for “No-Fee Permit”</a:t>
            </a:r>
          </a:p>
          <a:p>
            <a:endParaRPr lang="en-US" sz="600" dirty="0" smtClean="0">
              <a:effectLst>
                <a:outerShdw blurRad="38100" dist="38100" dir="2700000" algn="tl">
                  <a:srgbClr val="000000">
                    <a:alpha val="43137"/>
                  </a:srgbClr>
                </a:outerShdw>
              </a:effectLst>
              <a:latin typeface="+mj-lt"/>
            </a:endParaRPr>
          </a:p>
          <a:p>
            <a:pPr marL="457200" indent="-457200">
              <a:spcAft>
                <a:spcPts val="600"/>
              </a:spcAft>
              <a:buFont typeface="Arial" panose="020B0604020202020204" pitchFamily="34" charset="0"/>
              <a:buChar char="•"/>
            </a:pPr>
            <a:r>
              <a:rPr lang="en-US" sz="2200" dirty="0" smtClean="0">
                <a:latin typeface="+mj-lt"/>
              </a:rPr>
              <a:t>MA provides a final decision within 3 weeks </a:t>
            </a:r>
          </a:p>
          <a:p>
            <a:pPr marL="457200" indent="-457200">
              <a:spcAft>
                <a:spcPts val="600"/>
              </a:spcAft>
              <a:buFont typeface="Arial" panose="020B0604020202020204" pitchFamily="34" charset="0"/>
              <a:buChar char="•"/>
            </a:pPr>
            <a:r>
              <a:rPr lang="en-US" sz="2200" dirty="0" smtClean="0">
                <a:latin typeface="+mj-lt"/>
              </a:rPr>
              <a:t>If MA fails to approve or deny within 3 weeks, application is considered approved until applicant receives a denial or 6 weeks from receipt of application.</a:t>
            </a:r>
          </a:p>
          <a:p>
            <a:pPr marL="457200" indent="-457200">
              <a:spcAft>
                <a:spcPts val="600"/>
              </a:spcAft>
              <a:buFont typeface="Arial" panose="020B0604020202020204" pitchFamily="34" charset="0"/>
              <a:buChar char="•"/>
            </a:pPr>
            <a:r>
              <a:rPr lang="en-US" sz="2200" dirty="0" smtClean="0">
                <a:latin typeface="+mj-lt"/>
              </a:rPr>
              <a:t>If MA fails to approve or deny within 6 weeks of receipt, application is approved. </a:t>
            </a:r>
          </a:p>
          <a:p>
            <a:pPr marL="457200" indent="-457200">
              <a:spcAft>
                <a:spcPts val="600"/>
              </a:spcAft>
              <a:buFont typeface="Arial" panose="020B0604020202020204" pitchFamily="34" charset="0"/>
              <a:buChar char="•"/>
            </a:pPr>
            <a:r>
              <a:rPr lang="en-US" sz="2200" dirty="0" smtClean="0">
                <a:latin typeface="+mj-lt"/>
              </a:rPr>
              <a:t>MA may issue consecutive month or annual permits or for longer time period</a:t>
            </a:r>
          </a:p>
          <a:p>
            <a:pPr marL="457200" indent="-457200">
              <a:spcAft>
                <a:spcPts val="600"/>
              </a:spcAft>
              <a:buFont typeface="Arial" panose="020B0604020202020204" pitchFamily="34" charset="0"/>
              <a:buChar char="•"/>
            </a:pPr>
            <a:r>
              <a:rPr lang="en-US" sz="2200" dirty="0" smtClean="0">
                <a:latin typeface="+mj-lt"/>
              </a:rPr>
              <a:t>State will send a duplicate permit on an annual basis if there are no changes to state road or bridge conditions on route</a:t>
            </a:r>
          </a:p>
          <a:p>
            <a:pPr marL="457200" indent="-457200">
              <a:spcAft>
                <a:spcPts val="600"/>
              </a:spcAft>
              <a:buFont typeface="Arial" panose="020B0604020202020204" pitchFamily="34" charset="0"/>
              <a:buChar char="•"/>
            </a:pPr>
            <a:endParaRPr lang="en-US" sz="2200" dirty="0" smtClean="0"/>
          </a:p>
          <a:p>
            <a:pPr marL="457200" indent="-457200"/>
            <a:endParaRPr lang="en-US" sz="2200" dirty="0"/>
          </a:p>
        </p:txBody>
      </p:sp>
    </p:spTree>
    <p:extLst>
      <p:ext uri="{BB962C8B-B14F-4D97-AF65-F5344CB8AC3E}">
        <p14:creationId xmlns:p14="http://schemas.microsoft.com/office/powerpoint/2010/main" val="3357707627"/>
      </p:ext>
    </p:extLst>
  </p:cSld>
  <p:clrMapOvr>
    <a:masterClrMapping/>
  </p:clrMapOvr>
  <p:transition spd="slow" advTm="1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53"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p:cNvGrpSpPr>
            <a:grpSpLocks noChangeAspect="1"/>
          </p:cNvGrpSpPr>
          <p:nvPr/>
        </p:nvGrpSpPr>
        <p:grpSpPr bwMode="auto">
          <a:xfrm>
            <a:off x="-1" y="0"/>
            <a:ext cx="9155593" cy="6172200"/>
            <a:chOff x="2527" y="2301"/>
            <a:chExt cx="7200" cy="4854"/>
          </a:xfrm>
        </p:grpSpPr>
        <p:sp>
          <p:nvSpPr>
            <p:cNvPr id="25652" name="AutoShape 52"/>
            <p:cNvSpPr>
              <a:spLocks noChangeAspect="1" noChangeArrowheads="1" noTextEdit="1"/>
            </p:cNvSpPr>
            <p:nvPr/>
          </p:nvSpPr>
          <p:spPr bwMode="auto">
            <a:xfrm>
              <a:off x="2527" y="2301"/>
              <a:ext cx="7200" cy="4854"/>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51" name="Text Box 51"/>
            <p:cNvSpPr txBox="1">
              <a:spLocks noChangeArrowheads="1"/>
            </p:cNvSpPr>
            <p:nvPr/>
          </p:nvSpPr>
          <p:spPr bwMode="auto">
            <a:xfrm>
              <a:off x="2785" y="4678"/>
              <a:ext cx="836" cy="74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1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50" name="Text Box 50"/>
            <p:cNvSpPr txBox="1">
              <a:spLocks noChangeArrowheads="1"/>
            </p:cNvSpPr>
            <p:nvPr/>
          </p:nvSpPr>
          <p:spPr bwMode="auto">
            <a:xfrm>
              <a:off x="6302" y="4818"/>
              <a:ext cx="652" cy="6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3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9" name="Text Box 49"/>
            <p:cNvSpPr txBox="1">
              <a:spLocks noChangeArrowheads="1"/>
            </p:cNvSpPr>
            <p:nvPr/>
          </p:nvSpPr>
          <p:spPr bwMode="auto">
            <a:xfrm>
              <a:off x="8443" y="4758"/>
              <a:ext cx="1062" cy="6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4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8" name="Text Box 48"/>
            <p:cNvSpPr txBox="1">
              <a:spLocks noChangeArrowheads="1"/>
            </p:cNvSpPr>
            <p:nvPr/>
          </p:nvSpPr>
          <p:spPr bwMode="auto">
            <a:xfrm>
              <a:off x="5104" y="4758"/>
              <a:ext cx="830" cy="6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2 GAUGE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47" name="Rectangle 47"/>
            <p:cNvSpPr>
              <a:spLocks noChangeArrowheads="1"/>
            </p:cNvSpPr>
            <p:nvPr/>
          </p:nvSpPr>
          <p:spPr bwMode="auto">
            <a:xfrm>
              <a:off x="3945" y="4583"/>
              <a:ext cx="37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5646" name="Picture 46"/>
            <p:cNvPicPr>
              <a:picLocks noChangeAspect="1" noChangeArrowheads="1"/>
            </p:cNvPicPr>
            <p:nvPr/>
          </p:nvPicPr>
          <p:blipFill>
            <a:blip r:embed="rId2" cstate="print"/>
            <a:srcRect t="22130" b="15875"/>
            <a:stretch>
              <a:fillRect/>
            </a:stretch>
          </p:blipFill>
          <p:spPr bwMode="auto">
            <a:xfrm>
              <a:off x="4315" y="2588"/>
              <a:ext cx="3575" cy="1491"/>
            </a:xfrm>
            <a:prstGeom prst="rect">
              <a:avLst/>
            </a:prstGeom>
            <a:noFill/>
            <a:ln w="19050">
              <a:solidFill>
                <a:srgbClr val="000000"/>
              </a:solidFill>
              <a:miter lim="800000"/>
              <a:headEnd/>
              <a:tailEnd/>
            </a:ln>
          </p:spPr>
        </p:pic>
        <p:sp>
          <p:nvSpPr>
            <p:cNvPr id="25645" name="Rectangle 45"/>
            <p:cNvSpPr>
              <a:spLocks noChangeArrowheads="1"/>
            </p:cNvSpPr>
            <p:nvPr/>
          </p:nvSpPr>
          <p:spPr bwMode="auto">
            <a:xfrm>
              <a:off x="3945" y="5161"/>
              <a:ext cx="37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4" name="Rectangle 44"/>
            <p:cNvSpPr>
              <a:spLocks noChangeArrowheads="1"/>
            </p:cNvSpPr>
            <p:nvPr/>
          </p:nvSpPr>
          <p:spPr bwMode="auto">
            <a:xfrm>
              <a:off x="5029" y="5253"/>
              <a:ext cx="590"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3" name="Rectangle 43"/>
            <p:cNvSpPr>
              <a:spLocks noChangeArrowheads="1"/>
            </p:cNvSpPr>
            <p:nvPr/>
          </p:nvSpPr>
          <p:spPr bwMode="auto">
            <a:xfrm>
              <a:off x="5030" y="4491"/>
              <a:ext cx="589" cy="17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2" name="Rectangle 42"/>
            <p:cNvSpPr>
              <a:spLocks noChangeArrowheads="1"/>
            </p:cNvSpPr>
            <p:nvPr/>
          </p:nvSpPr>
          <p:spPr bwMode="auto">
            <a:xfrm>
              <a:off x="7256" y="5160"/>
              <a:ext cx="370" cy="265"/>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1" name="Rectangle 41"/>
            <p:cNvSpPr>
              <a:spLocks noChangeArrowheads="1"/>
            </p:cNvSpPr>
            <p:nvPr/>
          </p:nvSpPr>
          <p:spPr bwMode="auto">
            <a:xfrm>
              <a:off x="7810" y="5163"/>
              <a:ext cx="370" cy="262"/>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40" name="Rectangle 40"/>
            <p:cNvSpPr>
              <a:spLocks noChangeArrowheads="1"/>
            </p:cNvSpPr>
            <p:nvPr/>
          </p:nvSpPr>
          <p:spPr bwMode="auto">
            <a:xfrm>
              <a:off x="7256" y="4583"/>
              <a:ext cx="370" cy="264"/>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39" name="Rectangle 39"/>
            <p:cNvSpPr>
              <a:spLocks noChangeArrowheads="1"/>
            </p:cNvSpPr>
            <p:nvPr/>
          </p:nvSpPr>
          <p:spPr bwMode="auto">
            <a:xfrm>
              <a:off x="7810" y="4583"/>
              <a:ext cx="370" cy="264"/>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38" name="AutoShape 38"/>
            <p:cNvSpPr>
              <a:spLocks noChangeShapeType="1"/>
            </p:cNvSpPr>
            <p:nvPr/>
          </p:nvSpPr>
          <p:spPr bwMode="auto">
            <a:xfrm>
              <a:off x="4129" y="4237"/>
              <a:ext cx="1"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7" name="AutoShape 37"/>
            <p:cNvSpPr>
              <a:spLocks noChangeShapeType="1"/>
            </p:cNvSpPr>
            <p:nvPr/>
          </p:nvSpPr>
          <p:spPr bwMode="auto">
            <a:xfrm>
              <a:off x="5319" y="4237"/>
              <a:ext cx="1"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6" name="AutoShape 36"/>
            <p:cNvSpPr>
              <a:spLocks noChangeShapeType="1"/>
            </p:cNvSpPr>
            <p:nvPr/>
          </p:nvSpPr>
          <p:spPr bwMode="auto">
            <a:xfrm>
              <a:off x="7441" y="4237"/>
              <a:ext cx="2" cy="2503"/>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5" name="AutoShape 35"/>
            <p:cNvSpPr>
              <a:spLocks noChangeShapeType="1"/>
            </p:cNvSpPr>
            <p:nvPr/>
          </p:nvSpPr>
          <p:spPr bwMode="auto">
            <a:xfrm>
              <a:off x="8019" y="4235"/>
              <a:ext cx="1" cy="2505"/>
            </a:xfrm>
            <a:prstGeom prst="straightConnector1">
              <a:avLst/>
            </a:prstGeom>
            <a:noFill/>
            <a:ln w="9525">
              <a:solidFill>
                <a:srgbClr val="000000"/>
              </a:solidFill>
              <a:prstDash val="dash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4" name="AutoShape 34"/>
            <p:cNvSpPr>
              <a:spLocks noChangeShapeType="1"/>
            </p:cNvSpPr>
            <p:nvPr/>
          </p:nvSpPr>
          <p:spPr bwMode="auto">
            <a:xfrm>
              <a:off x="4129" y="6383"/>
              <a:ext cx="3890"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33" name="Text Box 33"/>
            <p:cNvSpPr txBox="1">
              <a:spLocks noChangeArrowheads="1"/>
            </p:cNvSpPr>
            <p:nvPr/>
          </p:nvSpPr>
          <p:spPr bwMode="auto">
            <a:xfrm>
              <a:off x="3703" y="6810"/>
              <a:ext cx="895"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1</a:t>
              </a:r>
              <a:r>
                <a:rPr kumimoji="0" lang="en-US"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2" name="Text Box 32"/>
            <p:cNvSpPr txBox="1">
              <a:spLocks noChangeArrowheads="1"/>
            </p:cNvSpPr>
            <p:nvPr/>
          </p:nvSpPr>
          <p:spPr bwMode="auto">
            <a:xfrm>
              <a:off x="5030" y="6810"/>
              <a:ext cx="739"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2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1" name="Text Box 31"/>
            <p:cNvSpPr txBox="1">
              <a:spLocks noChangeArrowheads="1"/>
            </p:cNvSpPr>
            <p:nvPr/>
          </p:nvSpPr>
          <p:spPr bwMode="auto">
            <a:xfrm>
              <a:off x="6919" y="6810"/>
              <a:ext cx="826"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3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30" name="Text Box 30"/>
            <p:cNvSpPr txBox="1">
              <a:spLocks noChangeArrowheads="1"/>
            </p:cNvSpPr>
            <p:nvPr/>
          </p:nvSpPr>
          <p:spPr bwMode="auto">
            <a:xfrm>
              <a:off x="7745" y="6810"/>
              <a:ext cx="818" cy="34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4</a:t>
              </a:r>
              <a:r>
                <a:rPr kumimoji="0" lang="en-US"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Weight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9" name="AutoShape 29"/>
            <p:cNvSpPr>
              <a:spLocks noChangeShapeType="1"/>
            </p:cNvSpPr>
            <p:nvPr/>
          </p:nvSpPr>
          <p:spPr bwMode="auto">
            <a:xfrm flipV="1">
              <a:off x="4060" y="6303"/>
              <a:ext cx="139"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8" name="AutoShape 28"/>
            <p:cNvSpPr>
              <a:spLocks noChangeShapeType="1"/>
            </p:cNvSpPr>
            <p:nvPr/>
          </p:nvSpPr>
          <p:spPr bwMode="auto">
            <a:xfrm flipV="1">
              <a:off x="5249" y="6303"/>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7" name="AutoShape 27"/>
            <p:cNvSpPr>
              <a:spLocks noChangeShapeType="1"/>
            </p:cNvSpPr>
            <p:nvPr/>
          </p:nvSpPr>
          <p:spPr bwMode="auto">
            <a:xfrm flipV="1">
              <a:off x="7385" y="6303"/>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6" name="AutoShape 26"/>
            <p:cNvSpPr>
              <a:spLocks noChangeShapeType="1"/>
            </p:cNvSpPr>
            <p:nvPr/>
          </p:nvSpPr>
          <p:spPr bwMode="auto">
            <a:xfrm flipV="1">
              <a:off x="7960" y="6303"/>
              <a:ext cx="139"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5" name="Text Box 25"/>
            <p:cNvSpPr txBox="1">
              <a:spLocks noChangeArrowheads="1"/>
            </p:cNvSpPr>
            <p:nvPr/>
          </p:nvSpPr>
          <p:spPr bwMode="auto">
            <a:xfrm>
              <a:off x="4130" y="5818"/>
              <a:ext cx="854" cy="56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1</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4" name="Text Box 24"/>
            <p:cNvSpPr txBox="1">
              <a:spLocks noChangeArrowheads="1"/>
            </p:cNvSpPr>
            <p:nvPr/>
          </p:nvSpPr>
          <p:spPr bwMode="auto">
            <a:xfrm>
              <a:off x="6063" y="5717"/>
              <a:ext cx="822" cy="56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2</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3" name="Text Box 23"/>
            <p:cNvSpPr txBox="1">
              <a:spLocks noChangeArrowheads="1"/>
            </p:cNvSpPr>
            <p:nvPr/>
          </p:nvSpPr>
          <p:spPr bwMode="auto">
            <a:xfrm>
              <a:off x="8220" y="5777"/>
              <a:ext cx="939" cy="6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AXLE SPACING 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22" name="Arc 22"/>
            <p:cNvSpPr>
              <a:spLocks/>
            </p:cNvSpPr>
            <p:nvPr/>
          </p:nvSpPr>
          <p:spPr bwMode="auto">
            <a:xfrm flipH="1">
              <a:off x="7745" y="6013"/>
              <a:ext cx="515" cy="3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1" name="AutoShape 21"/>
            <p:cNvSpPr>
              <a:spLocks noChangeShapeType="1"/>
            </p:cNvSpPr>
            <p:nvPr/>
          </p:nvSpPr>
          <p:spPr bwMode="auto">
            <a:xfrm flipH="1">
              <a:off x="3506" y="4663"/>
              <a:ext cx="323"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20" name="AutoShape 20"/>
            <p:cNvSpPr>
              <a:spLocks noChangeShapeType="1"/>
            </p:cNvSpPr>
            <p:nvPr/>
          </p:nvSpPr>
          <p:spPr bwMode="auto">
            <a:xfrm flipH="1">
              <a:off x="3506" y="5253"/>
              <a:ext cx="323"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9" name="AutoShape 19"/>
            <p:cNvSpPr>
              <a:spLocks noChangeShapeType="1"/>
            </p:cNvSpPr>
            <p:nvPr/>
          </p:nvSpPr>
          <p:spPr bwMode="auto">
            <a:xfrm>
              <a:off x="3621" y="4663"/>
              <a:ext cx="1" cy="59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8" name="AutoShape 18"/>
            <p:cNvSpPr>
              <a:spLocks noChangeShapeType="1"/>
            </p:cNvSpPr>
            <p:nvPr/>
          </p:nvSpPr>
          <p:spPr bwMode="auto">
            <a:xfrm flipH="1">
              <a:off x="5660" y="5332"/>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7" name="AutoShape 17"/>
            <p:cNvSpPr>
              <a:spLocks noChangeShapeType="1"/>
            </p:cNvSpPr>
            <p:nvPr/>
          </p:nvSpPr>
          <p:spPr bwMode="auto">
            <a:xfrm flipH="1">
              <a:off x="5660" y="4583"/>
              <a:ext cx="325" cy="2"/>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6" name="AutoShape 16"/>
            <p:cNvSpPr>
              <a:spLocks noChangeShapeType="1"/>
            </p:cNvSpPr>
            <p:nvPr/>
          </p:nvSpPr>
          <p:spPr bwMode="auto">
            <a:xfrm flipH="1">
              <a:off x="8375" y="5333"/>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5" name="AutoShape 15"/>
            <p:cNvSpPr>
              <a:spLocks noChangeShapeType="1"/>
            </p:cNvSpPr>
            <p:nvPr/>
          </p:nvSpPr>
          <p:spPr bwMode="auto">
            <a:xfrm flipH="1">
              <a:off x="8375" y="4754"/>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4" name="AutoShape 14"/>
            <p:cNvSpPr>
              <a:spLocks noChangeShapeType="1"/>
            </p:cNvSpPr>
            <p:nvPr/>
          </p:nvSpPr>
          <p:spPr bwMode="auto">
            <a:xfrm>
              <a:off x="5846" y="4585"/>
              <a:ext cx="3" cy="74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3" name="AutoShape 13"/>
            <p:cNvSpPr>
              <a:spLocks noChangeShapeType="1"/>
            </p:cNvSpPr>
            <p:nvPr/>
          </p:nvSpPr>
          <p:spPr bwMode="auto">
            <a:xfrm>
              <a:off x="8595" y="4754"/>
              <a:ext cx="1" cy="579"/>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2" name="AutoShape 12"/>
            <p:cNvSpPr>
              <a:spLocks noChangeShapeType="1"/>
            </p:cNvSpPr>
            <p:nvPr/>
          </p:nvSpPr>
          <p:spPr bwMode="auto">
            <a:xfrm>
              <a:off x="6919" y="4758"/>
              <a:ext cx="1" cy="578"/>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1" name="AutoShape 11"/>
            <p:cNvSpPr>
              <a:spLocks noChangeShapeType="1"/>
            </p:cNvSpPr>
            <p:nvPr/>
          </p:nvSpPr>
          <p:spPr bwMode="auto">
            <a:xfrm flipH="1">
              <a:off x="6789" y="4757"/>
              <a:ext cx="324"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10" name="AutoShape 10"/>
            <p:cNvSpPr>
              <a:spLocks noChangeShapeType="1"/>
            </p:cNvSpPr>
            <p:nvPr/>
          </p:nvSpPr>
          <p:spPr bwMode="auto">
            <a:xfrm flipH="1">
              <a:off x="6789" y="5337"/>
              <a:ext cx="325"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9" name="AutoShape 9"/>
            <p:cNvSpPr>
              <a:spLocks noChangeShapeType="1"/>
            </p:cNvSpPr>
            <p:nvPr/>
          </p:nvSpPr>
          <p:spPr bwMode="auto">
            <a:xfrm flipV="1">
              <a:off x="3565" y="5160"/>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8" name="AutoShape 8"/>
            <p:cNvSpPr>
              <a:spLocks noChangeShapeType="1"/>
            </p:cNvSpPr>
            <p:nvPr/>
          </p:nvSpPr>
          <p:spPr bwMode="auto">
            <a:xfrm flipV="1">
              <a:off x="3565" y="4620"/>
              <a:ext cx="138"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7" name="AutoShape 7"/>
            <p:cNvSpPr>
              <a:spLocks noChangeShapeType="1"/>
            </p:cNvSpPr>
            <p:nvPr/>
          </p:nvSpPr>
          <p:spPr bwMode="auto">
            <a:xfrm flipV="1">
              <a:off x="5769" y="4513"/>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6" name="AutoShape 6"/>
            <p:cNvSpPr>
              <a:spLocks noChangeShapeType="1"/>
            </p:cNvSpPr>
            <p:nvPr/>
          </p:nvSpPr>
          <p:spPr bwMode="auto">
            <a:xfrm flipV="1">
              <a:off x="5769" y="5275"/>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5" name="AutoShape 5"/>
            <p:cNvSpPr>
              <a:spLocks noChangeShapeType="1"/>
            </p:cNvSpPr>
            <p:nvPr/>
          </p:nvSpPr>
          <p:spPr bwMode="auto">
            <a:xfrm flipV="1">
              <a:off x="6879" y="5292"/>
              <a:ext cx="135"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4" name="AutoShape 4"/>
            <p:cNvSpPr>
              <a:spLocks noChangeShapeType="1"/>
            </p:cNvSpPr>
            <p:nvPr/>
          </p:nvSpPr>
          <p:spPr bwMode="auto">
            <a:xfrm flipV="1">
              <a:off x="6853" y="4681"/>
              <a:ext cx="136"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3" name="AutoShape 3"/>
            <p:cNvSpPr>
              <a:spLocks noChangeShapeType="1"/>
            </p:cNvSpPr>
            <p:nvPr/>
          </p:nvSpPr>
          <p:spPr bwMode="auto">
            <a:xfrm flipV="1">
              <a:off x="8563" y="4678"/>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02" name="AutoShape 2"/>
            <p:cNvSpPr>
              <a:spLocks noChangeShapeType="1"/>
            </p:cNvSpPr>
            <p:nvPr/>
          </p:nvSpPr>
          <p:spPr bwMode="auto">
            <a:xfrm flipV="1">
              <a:off x="8563" y="5253"/>
              <a:ext cx="137" cy="15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 name="TextBox 107"/>
          <p:cNvSpPr txBox="1"/>
          <p:nvPr/>
        </p:nvSpPr>
        <p:spPr>
          <a:xfrm>
            <a:off x="2438400" y="914400"/>
            <a:ext cx="4419600" cy="523220"/>
          </a:xfrm>
          <a:prstGeom prst="rect">
            <a:avLst/>
          </a:prstGeom>
          <a:noFill/>
        </p:spPr>
        <p:txBody>
          <a:bodyPr wrap="square" rtlCol="0">
            <a:spAutoFit/>
          </a:bodyPr>
          <a:lstStyle/>
          <a:p>
            <a:r>
              <a:rPr lang="en-US" sz="2800" b="1" dirty="0" smtClean="0">
                <a:solidFill>
                  <a:schemeClr val="bg1"/>
                </a:solidFill>
              </a:rPr>
              <a:t>Vehicle Measurements</a:t>
            </a:r>
            <a:endParaRPr lang="en-US" sz="2800" b="1" dirty="0">
              <a:solidFill>
                <a:schemeClr val="bg1"/>
              </a:solidFill>
            </a:endParaRPr>
          </a:p>
        </p:txBody>
      </p:sp>
      <p:cxnSp>
        <p:nvCxnSpPr>
          <p:cNvPr id="58" name="Straight Connector 57"/>
          <p:cNvCxnSpPr>
            <a:stCxn id="25633" idx="0"/>
          </p:cNvCxnSpPr>
          <p:nvPr/>
        </p:nvCxnSpPr>
        <p:spPr>
          <a:xfrm flipV="1">
            <a:off x="2064459" y="5715000"/>
            <a:ext cx="4945941"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38600" y="5410200"/>
            <a:ext cx="1371600" cy="369332"/>
          </a:xfrm>
          <a:prstGeom prst="rect">
            <a:avLst/>
          </a:prstGeom>
          <a:noFill/>
        </p:spPr>
        <p:txBody>
          <a:bodyPr wrap="square" rtlCol="0">
            <a:spAutoFit/>
          </a:bodyPr>
          <a:lstStyle/>
          <a:p>
            <a:r>
              <a:rPr lang="en-US" b="1" dirty="0" smtClean="0">
                <a:solidFill>
                  <a:srgbClr val="0070C0"/>
                </a:solidFill>
              </a:rPr>
              <a:t>Column A</a:t>
            </a:r>
            <a:endParaRPr lang="en-US" b="1" dirty="0">
              <a:solidFill>
                <a:srgbClr val="0070C0"/>
              </a:solidFill>
            </a:endParaRPr>
          </a:p>
        </p:txBody>
      </p:sp>
    </p:spTree>
  </p:cSld>
  <p:clrMapOvr>
    <a:masterClrMapping/>
  </p:clrMapOvr>
  <p:transition spd="slow" advTm="15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400" y="152400"/>
            <a:ext cx="7949447" cy="3247043"/>
          </a:xfrm>
          <a:prstGeom prst="rect">
            <a:avLst/>
          </a:prstGeom>
          <a:noFill/>
        </p:spPr>
        <p:txBody>
          <a:bodyPr wrap="square" rtlCol="0">
            <a:spAutoFit/>
          </a:bodyPr>
          <a:lstStyle/>
          <a:p>
            <a:pPr>
              <a:spcAft>
                <a:spcPts val="600"/>
              </a:spcAft>
            </a:pPr>
            <a:r>
              <a:rPr lang="en-US" sz="4800" b="1" dirty="0" smtClean="0">
                <a:solidFill>
                  <a:srgbClr val="FF0000"/>
                </a:solidFill>
                <a:effectLst>
                  <a:outerShdw blurRad="38100" dist="38100" dir="2700000" algn="tl">
                    <a:srgbClr val="000000">
                      <a:alpha val="43137"/>
                    </a:srgbClr>
                  </a:outerShdw>
                </a:effectLst>
                <a:latin typeface="+mj-lt"/>
              </a:rPr>
              <a:t>Further information:</a:t>
            </a:r>
          </a:p>
          <a:p>
            <a:pPr>
              <a:spcAft>
                <a:spcPts val="600"/>
              </a:spcAft>
            </a:pPr>
            <a:r>
              <a:rPr lang="en-US" sz="2800" b="1" dirty="0" smtClean="0">
                <a:solidFill>
                  <a:srgbClr val="0070C0"/>
                </a:solidFill>
                <a:effectLst>
                  <a:outerShdw blurRad="38100" dist="38100" dir="2700000" algn="tl">
                    <a:srgbClr val="000000">
                      <a:alpha val="43137"/>
                    </a:srgbClr>
                  </a:outerShdw>
                </a:effectLst>
              </a:rPr>
              <a:t>Website: 	www.AgVehicles.DOT.wi.gov</a:t>
            </a:r>
          </a:p>
          <a:p>
            <a:pPr>
              <a:spcAft>
                <a:spcPts val="600"/>
              </a:spcAft>
            </a:pPr>
            <a:r>
              <a:rPr lang="en-US" sz="2800" b="1" dirty="0" smtClean="0">
                <a:solidFill>
                  <a:srgbClr val="0070C0"/>
                </a:solidFill>
                <a:effectLst>
                  <a:outerShdw blurRad="38100" dist="38100" dir="2700000" algn="tl">
                    <a:srgbClr val="000000">
                      <a:alpha val="43137"/>
                    </a:srgbClr>
                  </a:outerShdw>
                </a:effectLst>
                <a:latin typeface="+mj-lt"/>
              </a:rPr>
              <a:t>Email: 	</a:t>
            </a:r>
            <a:r>
              <a:rPr lang="en-US" sz="2400" b="1" dirty="0" smtClean="0">
                <a:solidFill>
                  <a:srgbClr val="0070C0"/>
                </a:solidFill>
                <a:effectLst>
                  <a:outerShdw blurRad="38100" dist="38100" dir="2700000" algn="tl">
                    <a:srgbClr val="000000">
                      <a:alpha val="43137"/>
                    </a:srgbClr>
                  </a:outerShdw>
                </a:effectLst>
                <a:latin typeface="+mj-lt"/>
                <a:hlinkClick r:id="rId2"/>
              </a:rPr>
              <a:t>AgVehicles@dot.wi.gov</a:t>
            </a:r>
            <a:endParaRPr lang="en-US" sz="2400" b="1" dirty="0" smtClean="0">
              <a:solidFill>
                <a:srgbClr val="0070C0"/>
              </a:solidFill>
              <a:effectLst>
                <a:outerShdw blurRad="38100" dist="38100" dir="2700000" algn="tl">
                  <a:srgbClr val="000000">
                    <a:alpha val="43137"/>
                  </a:srgbClr>
                </a:outerShdw>
              </a:effectLst>
              <a:latin typeface="+mj-lt"/>
            </a:endParaRPr>
          </a:p>
          <a:p>
            <a:pPr>
              <a:spcAft>
                <a:spcPts val="600"/>
              </a:spcAft>
            </a:pPr>
            <a:r>
              <a:rPr lang="en-US" sz="2400" b="1" dirty="0" smtClean="0">
                <a:solidFill>
                  <a:srgbClr val="0070C0"/>
                </a:solidFill>
                <a:effectLst>
                  <a:outerShdw blurRad="38100" dist="38100" dir="2700000" algn="tl">
                    <a:srgbClr val="000000">
                      <a:alpha val="43137"/>
                    </a:srgbClr>
                  </a:outerShdw>
                </a:effectLst>
                <a:latin typeface="+mj-lt"/>
              </a:rPr>
              <a:t>State Hwy Permit Phone: 608-266-7320</a:t>
            </a:r>
          </a:p>
          <a:p>
            <a:pPr>
              <a:spcAft>
                <a:spcPts val="600"/>
              </a:spcAft>
            </a:pPr>
            <a:r>
              <a:rPr lang="en-US" sz="2400" b="1" dirty="0" smtClean="0">
                <a:solidFill>
                  <a:srgbClr val="0070C0"/>
                </a:solidFill>
                <a:effectLst>
                  <a:outerShdw blurRad="38100" dist="38100" dir="2700000" algn="tl">
                    <a:srgbClr val="000000">
                      <a:alpha val="43137"/>
                    </a:srgbClr>
                  </a:outerShdw>
                </a:effectLst>
                <a:latin typeface="+mj-lt"/>
              </a:rPr>
              <a:t>Contact your dealer for specific equipment details</a:t>
            </a:r>
          </a:p>
          <a:p>
            <a:pPr>
              <a:spcAft>
                <a:spcPts val="600"/>
              </a:spcAft>
            </a:pPr>
            <a:r>
              <a:rPr lang="en-US" sz="2800" b="1" dirty="0" smtClean="0">
                <a:solidFill>
                  <a:srgbClr val="0070C0"/>
                </a:solidFill>
                <a:effectLst>
                  <a:outerShdw blurRad="38100" dist="38100" dir="2700000" algn="tl">
                    <a:srgbClr val="000000">
                      <a:alpha val="43137"/>
                    </a:srgbClr>
                  </a:outerShdw>
                </a:effectLst>
                <a:latin typeface="+mj-lt"/>
              </a:rPr>
              <a:t>  </a:t>
            </a:r>
            <a:endParaRPr lang="en-US" sz="1600" b="1" dirty="0">
              <a:solidFill>
                <a:srgbClr val="0070C0"/>
              </a:solidFill>
              <a:effectLst>
                <a:outerShdw blurRad="38100" dist="38100" dir="2700000" algn="tl">
                  <a:srgbClr val="000000">
                    <a:alpha val="43137"/>
                  </a:srgbClr>
                </a:outerShdw>
              </a:effectLst>
              <a:latin typeface="+mj-lt"/>
            </a:endParaRPr>
          </a:p>
        </p:txBody>
      </p:sp>
      <p:sp>
        <p:nvSpPr>
          <p:cNvPr id="3" name="TextBox 2"/>
          <p:cNvSpPr txBox="1"/>
          <p:nvPr/>
        </p:nvSpPr>
        <p:spPr>
          <a:xfrm>
            <a:off x="1752600" y="3429000"/>
            <a:ext cx="6553200" cy="369332"/>
          </a:xfrm>
          <a:prstGeom prst="rect">
            <a:avLst/>
          </a:prstGeom>
          <a:noFill/>
        </p:spPr>
        <p:txBody>
          <a:bodyPr wrap="square" rtlCol="0">
            <a:spAutoFit/>
          </a:bodyPr>
          <a:lstStyle/>
          <a:p>
            <a:r>
              <a:rPr lang="en-US" dirty="0" smtClean="0"/>
              <a:t>Screen shot of website?</a:t>
            </a:r>
            <a:endParaRPr lang="en-US" dirty="0"/>
          </a:p>
        </p:txBody>
      </p:sp>
      <p:pic>
        <p:nvPicPr>
          <p:cNvPr id="19457" name="Picture 1"/>
          <p:cNvPicPr>
            <a:picLocks noChangeAspect="1" noChangeArrowheads="1"/>
          </p:cNvPicPr>
          <p:nvPr/>
        </p:nvPicPr>
        <p:blipFill>
          <a:blip r:embed="rId3" cstate="print"/>
          <a:srcRect/>
          <a:stretch>
            <a:fillRect/>
          </a:stretch>
        </p:blipFill>
        <p:spPr bwMode="auto">
          <a:xfrm>
            <a:off x="1600200" y="3044363"/>
            <a:ext cx="6257925" cy="3813637"/>
          </a:xfrm>
          <a:prstGeom prst="rect">
            <a:avLst/>
          </a:prstGeom>
          <a:noFill/>
          <a:ln w="9525">
            <a:noFill/>
            <a:miter lim="800000"/>
            <a:headEnd/>
            <a:tailEnd/>
          </a:ln>
        </p:spPr>
      </p:pic>
      <p:sp>
        <p:nvSpPr>
          <p:cNvPr id="5" name="Oval 4"/>
          <p:cNvSpPr/>
          <p:nvPr/>
        </p:nvSpPr>
        <p:spPr>
          <a:xfrm>
            <a:off x="3886200" y="4648200"/>
            <a:ext cx="914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240881"/>
      </p:ext>
    </p:extLst>
  </p:cSld>
  <p:clrMapOvr>
    <a:masterClrMapping/>
  </p:clrMapOvr>
  <p:transition spd="slow"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1714500"/>
          </a:xfrm>
          <a:prstGeom prst="rect">
            <a:avLst/>
          </a:prstGeom>
        </p:spPr>
      </p:pic>
      <p:sp>
        <p:nvSpPr>
          <p:cNvPr id="2" name="Title 1"/>
          <p:cNvSpPr>
            <a:spLocks noGrp="1"/>
          </p:cNvSpPr>
          <p:nvPr>
            <p:ph type="title"/>
          </p:nvPr>
        </p:nvSpPr>
        <p:spPr>
          <a:xfrm>
            <a:off x="1219200" y="419100"/>
            <a:ext cx="6934200" cy="876300"/>
          </a:xfrm>
        </p:spPr>
        <p:txBody>
          <a:bodyPr>
            <a:normAutofit/>
          </a:bodyPr>
          <a:lstStyle/>
          <a:p>
            <a:r>
              <a:rPr lang="en-US" sz="4800" b="1" dirty="0" smtClean="0">
                <a:solidFill>
                  <a:srgbClr val="FFC000"/>
                </a:solidFill>
                <a:effectLst>
                  <a:outerShdw blurRad="38100" dist="38100" dir="2700000" algn="tl">
                    <a:srgbClr val="000000">
                      <a:alpha val="43137"/>
                    </a:srgbClr>
                  </a:outerShdw>
                </a:effectLst>
              </a:rPr>
              <a:t>IoH Definition</a:t>
            </a:r>
            <a:endParaRPr lang="en-US" sz="4800" b="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545592" y="1828800"/>
            <a:ext cx="8052816" cy="3185487"/>
          </a:xfrm>
          <a:prstGeom prst="rect">
            <a:avLst/>
          </a:prstGeom>
          <a:noFill/>
        </p:spPr>
        <p:txBody>
          <a:bodyPr wrap="square" rtlCol="0">
            <a:spAutoFit/>
          </a:bodyPr>
          <a:lstStyle/>
          <a:p>
            <a:endParaRPr lang="en-US" sz="2800" b="1" dirty="0" smtClean="0"/>
          </a:p>
          <a:p>
            <a:r>
              <a:rPr lang="en-US" sz="2800" b="1" dirty="0" smtClean="0">
                <a:latin typeface="+mj-lt"/>
              </a:rPr>
              <a:t>340.01(24)(a)</a:t>
            </a:r>
          </a:p>
          <a:p>
            <a:endParaRPr lang="en-US" sz="2800" dirty="0" smtClean="0">
              <a:latin typeface="+mj-lt"/>
            </a:endParaRPr>
          </a:p>
          <a:p>
            <a:pPr marL="457200" indent="-457200">
              <a:spcBef>
                <a:spcPts val="600"/>
              </a:spcBef>
              <a:spcAft>
                <a:spcPts val="600"/>
              </a:spcAft>
              <a:buFont typeface="+mj-lt"/>
              <a:buAutoNum type="arabicPeriod"/>
            </a:pPr>
            <a:r>
              <a:rPr lang="en-US" sz="2800" dirty="0" smtClean="0">
                <a:latin typeface="+mj-lt"/>
              </a:rPr>
              <a:t>A </a:t>
            </a:r>
            <a:r>
              <a:rPr lang="en-US" sz="2800" dirty="0">
                <a:latin typeface="+mj-lt"/>
              </a:rPr>
              <a:t>self-propelled or towed vehicle </a:t>
            </a:r>
            <a:r>
              <a:rPr lang="en-US" sz="2800" dirty="0" smtClean="0">
                <a:latin typeface="+mj-lt"/>
              </a:rPr>
              <a:t>manufactured, designed</a:t>
            </a:r>
            <a:r>
              <a:rPr lang="en-US" sz="2800" dirty="0">
                <a:latin typeface="+mj-lt"/>
              </a:rPr>
              <a:t>, or reconstructed to be used and that is </a:t>
            </a:r>
            <a:r>
              <a:rPr lang="en-US" sz="2800" b="1" dirty="0" smtClean="0">
                <a:solidFill>
                  <a:srgbClr val="C00000"/>
                </a:solidFill>
                <a:latin typeface="+mj-lt"/>
              </a:rPr>
              <a:t>exclusively</a:t>
            </a:r>
            <a:r>
              <a:rPr lang="en-US" sz="2800" dirty="0">
                <a:latin typeface="+mj-lt"/>
              </a:rPr>
              <a:t> </a:t>
            </a:r>
            <a:r>
              <a:rPr lang="en-US" sz="2800" dirty="0" smtClean="0">
                <a:latin typeface="+mj-lt"/>
              </a:rPr>
              <a:t>used </a:t>
            </a:r>
            <a:r>
              <a:rPr lang="en-US" sz="2800" dirty="0">
                <a:latin typeface="+mj-lt"/>
              </a:rPr>
              <a:t>in the conduct of agriculture. </a:t>
            </a:r>
            <a:r>
              <a:rPr lang="en-US" sz="2800" dirty="0" smtClean="0">
                <a:latin typeface="+mj-lt"/>
              </a:rPr>
              <a:t> </a:t>
            </a:r>
            <a:endParaRPr lang="en-US" sz="2800" dirty="0">
              <a:latin typeface="+mj-lt"/>
            </a:endParaRPr>
          </a:p>
        </p:txBody>
      </p:sp>
      <p:pic>
        <p:nvPicPr>
          <p:cNvPr id="6" name="Picture 5"/>
          <p:cNvPicPr>
            <a:picLocks noChangeAspect="1"/>
          </p:cNvPicPr>
          <p:nvPr/>
        </p:nvPicPr>
        <p:blipFill>
          <a:blip r:embed="rId4" cstate="screen">
            <a:extLst>
              <a:ext uri="{BEBA8EAE-BF5A-486C-A8C5-ECC9F3942E4B}">
                <a14:imgProps xmlns:a14="http://schemas.microsoft.com/office/drawing/2010/main">
                  <a14:imgLayer r:embed="rId5">
                    <a14:imgEffect>
                      <a14:backgroundRemoval t="800" b="97600" l="1200" r="97600"/>
                    </a14:imgEffect>
                  </a14:imgLayer>
                </a14:imgProps>
              </a:ext>
              <a:ext uri="{28A0092B-C50C-407E-A947-70E740481C1C}">
                <a14:useLocalDpi xmlns:a14="http://schemas.microsoft.com/office/drawing/2010/main"/>
              </a:ext>
            </a:extLst>
          </a:blip>
          <a:stretch>
            <a:fillRect/>
          </a:stretch>
        </p:blipFill>
        <p:spPr>
          <a:xfrm rot="20975960">
            <a:off x="516563" y="150802"/>
            <a:ext cx="1652175" cy="1652175"/>
          </a:xfrm>
          <a:prstGeom prst="rect">
            <a:avLst/>
          </a:prstGeom>
        </p:spPr>
      </p:pic>
      <p:sp>
        <p:nvSpPr>
          <p:cNvPr id="3" name="TextBox 2"/>
          <p:cNvSpPr txBox="1"/>
          <p:nvPr/>
        </p:nvSpPr>
        <p:spPr>
          <a:xfrm>
            <a:off x="381002" y="6324600"/>
            <a:ext cx="2362198" cy="381000"/>
          </a:xfrm>
          <a:prstGeom prst="rect">
            <a:avLst/>
          </a:prstGeom>
          <a:noFill/>
        </p:spPr>
        <p:txBody>
          <a:bodyPr wrap="square" rtlCol="0">
            <a:spAutoFit/>
          </a:bodyPr>
          <a:lstStyle/>
          <a:p>
            <a:r>
              <a:rPr lang="en-US" dirty="0" smtClean="0"/>
              <a:t>Effective- 4-24-14</a:t>
            </a:r>
            <a:endParaRPr lang="en-US" dirty="0"/>
          </a:p>
        </p:txBody>
      </p:sp>
    </p:spTree>
    <p:extLst>
      <p:ext uri="{BB962C8B-B14F-4D97-AF65-F5344CB8AC3E}">
        <p14:creationId xmlns:p14="http://schemas.microsoft.com/office/powerpoint/2010/main" val="2188857716"/>
      </p:ext>
    </p:extLst>
  </p:cSld>
  <p:clrMapOvr>
    <a:masterClrMapping/>
  </p:clrMapOvr>
  <p:transition spd="slow" advTm="1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otmck\AppData\Local\Microsoft\Windows\Temporary Internet Files\Content.IE5\MNYU5F9I\MC900441428[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gb dot logo white circle-no shadow.png"/>
          <p:cNvPicPr>
            <a:picLocks noChangeAspect="1"/>
          </p:cNvPicPr>
          <p:nvPr/>
        </p:nvPicPr>
        <p:blipFill>
          <a:blip r:embed="rId3" cstate="print"/>
          <a:stretch>
            <a:fillRect/>
          </a:stretch>
        </p:blipFill>
        <p:spPr>
          <a:xfrm>
            <a:off x="6629400" y="2895600"/>
            <a:ext cx="1371253" cy="1371600"/>
          </a:xfrm>
          <a:prstGeom prst="rect">
            <a:avLst/>
          </a:prstGeom>
        </p:spPr>
      </p:pic>
      <p:pic>
        <p:nvPicPr>
          <p:cNvPr id="1026" name="Picture 2" descr="C:\Users\Dotm6k\AppData\Local\Microsoft\Windows\Temporary Internet Files\Content.IE5\LRAMNMZU\UWEX-Logo-2C.png"/>
          <p:cNvPicPr>
            <a:picLocks noChangeAspect="1" noChangeArrowheads="1"/>
          </p:cNvPicPr>
          <p:nvPr/>
        </p:nvPicPr>
        <p:blipFill>
          <a:blip r:embed="rId4" cstate="print"/>
          <a:srcRect/>
          <a:stretch>
            <a:fillRect/>
          </a:stretch>
        </p:blipFill>
        <p:spPr bwMode="auto">
          <a:xfrm>
            <a:off x="2895600" y="1752600"/>
            <a:ext cx="3275464" cy="1097280"/>
          </a:xfrm>
          <a:prstGeom prst="rect">
            <a:avLst/>
          </a:prstGeom>
          <a:noFill/>
        </p:spPr>
      </p:pic>
      <p:pic>
        <p:nvPicPr>
          <p:cNvPr id="1027" name="Picture 3" descr="094ED880DB47A849A1D37034204867A0@ruralins"/>
          <p:cNvPicPr>
            <a:picLocks noChangeAspect="1" noChangeArrowheads="1"/>
          </p:cNvPicPr>
          <p:nvPr/>
        </p:nvPicPr>
        <p:blipFill>
          <a:blip r:embed="rId5" cstate="print"/>
          <a:srcRect/>
          <a:stretch>
            <a:fillRect/>
          </a:stretch>
        </p:blipFill>
        <p:spPr bwMode="auto">
          <a:xfrm>
            <a:off x="914400" y="3200400"/>
            <a:ext cx="4970848" cy="914400"/>
          </a:xfrm>
          <a:prstGeom prst="rect">
            <a:avLst/>
          </a:prstGeom>
          <a:noFill/>
          <a:ln w="9525">
            <a:noFill/>
            <a:miter lim="800000"/>
            <a:headEnd/>
            <a:tailEnd/>
          </a:ln>
        </p:spPr>
      </p:pic>
      <p:sp>
        <p:nvSpPr>
          <p:cNvPr id="1025" name="Rectangle 1"/>
          <p:cNvSpPr>
            <a:spLocks noChangeArrowheads="1"/>
          </p:cNvSpPr>
          <p:nvPr/>
        </p:nvSpPr>
        <p:spPr bwMode="auto">
          <a:xfrm>
            <a:off x="609600" y="4472732"/>
            <a:ext cx="8001000"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Tahoma" pitchFamily="34" charset="0"/>
                <a:ea typeface="Tahoma" pitchFamily="34" charset="0"/>
                <a:cs typeface="Tahoma" pitchFamily="34" charset="0"/>
              </a:rPr>
              <a:t>This information was prepared by the Education and Outreach Committee of the IoH Study Group, representing Wisconsin Department of Transportation, Wisconsin Department of Agricultural Trade and Consumer Protection, University of Wisconsin Extension/Madison, Wisconsin Farm Bureau Federation, Professional Nutrient Applicators Association  of Wisconsin, and Wisconsin Independent Business </a:t>
            </a:r>
            <a:r>
              <a:rPr kumimoji="0" lang="en-US" sz="1600" b="0" i="0" u="none" strike="noStrike" cap="none" normalizeH="0" baseline="0" dirty="0" err="1" smtClean="0">
                <a:ln>
                  <a:noFill/>
                </a:ln>
                <a:effectLst/>
                <a:latin typeface="Tahoma" pitchFamily="34" charset="0"/>
                <a:ea typeface="Tahoma" pitchFamily="34" charset="0"/>
                <a:cs typeface="Tahoma" pitchFamily="34" charset="0"/>
              </a:rPr>
              <a:t>Agri</a:t>
            </a:r>
            <a:r>
              <a:rPr kumimoji="0" lang="en-US" sz="1600" b="0" i="0" u="none" strike="noStrike" cap="none" normalizeH="0" baseline="0" dirty="0" smtClean="0">
                <a:ln>
                  <a:noFill/>
                </a:ln>
                <a:effectLst/>
                <a:latin typeface="Tahoma" pitchFamily="34" charset="0"/>
                <a:ea typeface="Tahoma" pitchFamily="34" charset="0"/>
                <a:cs typeface="Tahoma" pitchFamily="34" charset="0"/>
              </a:rPr>
              <a:t>-Business Coalition.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dirty="0" smtClean="0">
              <a:ln>
                <a:noFill/>
              </a:ln>
              <a:effectLst/>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Tahoma" pitchFamily="34" charset="0"/>
                <a:ea typeface="Tahoma" pitchFamily="34" charset="0"/>
                <a:cs typeface="Tahoma" pitchFamily="34" charset="0"/>
              </a:rPr>
              <a:t>Information is provided as guidance. For legal reference see Wisconsin Act 377 available at </a:t>
            </a:r>
            <a:r>
              <a:rPr kumimoji="0" lang="en-US" sz="1600" b="0" i="0" u="none" strike="noStrike" cap="none" normalizeH="0" baseline="0" dirty="0" smtClean="0">
                <a:ln>
                  <a:noFill/>
                </a:ln>
                <a:effectLst/>
                <a:latin typeface="Tahoma" pitchFamily="34" charset="0"/>
                <a:ea typeface="Tahoma" pitchFamily="34" charset="0"/>
                <a:cs typeface="Tahoma" pitchFamily="34" charset="0"/>
                <a:hlinkClick r:id="rId6"/>
              </a:rPr>
              <a:t>www.wisconsin.gov</a:t>
            </a:r>
            <a:r>
              <a:rPr kumimoji="0" lang="en-US" sz="1600" b="0" i="0" u="none" strike="noStrike" cap="none" normalizeH="0" baseline="0" dirty="0" smtClean="0">
                <a:ln>
                  <a:noFill/>
                </a:ln>
                <a:effectLst/>
                <a:latin typeface="Tahoma" pitchFamily="34" charset="0"/>
                <a:ea typeface="Tahoma" pitchFamily="34" charset="0"/>
                <a:cs typeface="Tahom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55803492"/>
      </p:ext>
    </p:extLst>
  </p:cSld>
  <p:clrMapOvr>
    <a:masterClrMapping/>
  </p:clrMapOvr>
  <p:transition spd="slow"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399"/>
            <a:ext cx="8229600" cy="1143000"/>
          </a:xfrm>
        </p:spPr>
        <p:txBody>
          <a:bodyPr>
            <a:normAutofit fontScale="90000"/>
          </a:bodyPr>
          <a:lstStyle/>
          <a:p>
            <a:pPr algn="l"/>
            <a:r>
              <a:rPr lang="en-US" sz="4900" b="1" dirty="0" smtClean="0">
                <a:solidFill>
                  <a:srgbClr val="FFC000"/>
                </a:solidFill>
                <a:effectLst>
                  <a:outerShdw blurRad="38100" dist="38100" dir="2700000" algn="tl">
                    <a:srgbClr val="000000">
                      <a:alpha val="43137"/>
                    </a:srgbClr>
                  </a:outerShdw>
                </a:effectLst>
              </a:rPr>
              <a:t>Category A</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5" name="TextBox 4"/>
          <p:cNvSpPr txBox="1"/>
          <p:nvPr/>
        </p:nvSpPr>
        <p:spPr>
          <a:xfrm>
            <a:off x="914400" y="1676397"/>
            <a:ext cx="3013710" cy="584775"/>
          </a:xfrm>
          <a:prstGeom prst="rect">
            <a:avLst/>
          </a:prstGeom>
          <a:noFill/>
        </p:spPr>
        <p:txBody>
          <a:bodyPr wrap="none" rtlCol="0">
            <a:spAutoFit/>
          </a:bodyPr>
          <a:lstStyle/>
          <a:p>
            <a:pPr>
              <a:buFont typeface="Arial" pitchFamily="34" charset="0"/>
              <a:buChar char="•"/>
            </a:pPr>
            <a:r>
              <a:rPr lang="en-US" sz="3200" dirty="0" smtClean="0"/>
              <a:t>  </a:t>
            </a:r>
            <a:r>
              <a:rPr lang="en-US" sz="3200" dirty="0" smtClean="0">
                <a:latin typeface="+mj-lt"/>
              </a:rPr>
              <a:t>Farm Tractor </a:t>
            </a:r>
            <a:endParaRPr lang="en-US" sz="3200" dirty="0">
              <a:latin typeface="+mj-lt"/>
            </a:endParaRPr>
          </a:p>
        </p:txBody>
      </p:sp>
      <p:pic>
        <p:nvPicPr>
          <p:cNvPr id="6" name="Picture 5"/>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876800" y="0"/>
            <a:ext cx="464975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3231722"/>
      </p:ext>
    </p:extLst>
  </p:cSld>
  <p:clrMapOvr>
    <a:masterClrMapping/>
  </p:clrMapOvr>
  <p:transition spd="slow"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C000"/>
                </a:solidFill>
                <a:effectLst>
                  <a:outerShdw blurRad="38100" dist="38100" dir="2700000" algn="tl">
                    <a:srgbClr val="000000">
                      <a:alpha val="43137"/>
                    </a:srgbClr>
                  </a:outerShdw>
                </a:effectLst>
              </a:rPr>
              <a:t>Category B </a:t>
            </a:r>
            <a:endParaRPr lang="en-US"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533400" y="1371600"/>
            <a:ext cx="5638800" cy="5155257"/>
          </a:xfrm>
          <a:prstGeom prst="rect">
            <a:avLst/>
          </a:prstGeom>
          <a:noFill/>
        </p:spPr>
        <p:txBody>
          <a:bodyPr wrap="square" rtlCol="0">
            <a:spAutoFit/>
          </a:bodyPr>
          <a:lstStyle/>
          <a:p>
            <a:pPr marL="342900" lvl="0" indent="-342900">
              <a:spcBef>
                <a:spcPts val="600"/>
              </a:spcBef>
              <a:spcAft>
                <a:spcPts val="600"/>
              </a:spcAft>
              <a:buFont typeface="Arial" panose="020B0604020202020204" pitchFamily="34" charset="0"/>
              <a:buChar char="•"/>
            </a:pPr>
            <a:r>
              <a:rPr lang="en-US" sz="2400" dirty="0" smtClean="0"/>
              <a:t>Self-propelled combine, forage harvester or self-propelled </a:t>
            </a:r>
            <a:r>
              <a:rPr lang="en-US" sz="2400" dirty="0"/>
              <a:t>fertilizer or pesticide application equipment but not including manure application equipment; </a:t>
            </a:r>
            <a:endParaRPr lang="en-US" sz="2400" dirty="0" smtClean="0"/>
          </a:p>
          <a:p>
            <a:pPr marL="342900" lvl="0" indent="-342900">
              <a:spcBef>
                <a:spcPts val="600"/>
              </a:spcBef>
              <a:spcAft>
                <a:spcPts val="600"/>
              </a:spcAft>
              <a:buFont typeface="Arial" panose="020B0604020202020204" pitchFamily="34" charset="0"/>
              <a:buChar char="•"/>
            </a:pPr>
            <a:r>
              <a:rPr lang="en-US" sz="2400" dirty="0" smtClean="0"/>
              <a:t>towed </a:t>
            </a:r>
            <a:r>
              <a:rPr lang="en-US" sz="2400" dirty="0"/>
              <a:t>tillage, planting, and cultivation equipment and its towing power unit</a:t>
            </a:r>
            <a:r>
              <a:rPr lang="en-US" sz="2400" dirty="0" smtClean="0"/>
              <a:t>; </a:t>
            </a:r>
          </a:p>
          <a:p>
            <a:pPr marL="342900" lvl="0" indent="-342900">
              <a:spcBef>
                <a:spcPts val="600"/>
              </a:spcBef>
              <a:spcAft>
                <a:spcPts val="600"/>
              </a:spcAft>
              <a:buFont typeface="Arial" panose="020B0604020202020204" pitchFamily="34" charset="0"/>
              <a:buChar char="•"/>
            </a:pPr>
            <a:r>
              <a:rPr lang="en-US" sz="2400" dirty="0" smtClean="0"/>
              <a:t>or </a:t>
            </a:r>
            <a:r>
              <a:rPr lang="en-US" sz="2400" dirty="0"/>
              <a:t>another self-propelled vehicle that </a:t>
            </a:r>
            <a:r>
              <a:rPr lang="en-US" sz="2400" b="1" dirty="0">
                <a:solidFill>
                  <a:srgbClr val="FF0000"/>
                </a:solidFill>
              </a:rPr>
              <a:t>directly</a:t>
            </a:r>
            <a:r>
              <a:rPr lang="en-US" sz="2400" dirty="0"/>
              <a:t> engages in harvesting farm products, directly applies fertilizer, spray or seeds but not manure, or distributes feed to livestock.</a:t>
            </a:r>
          </a:p>
          <a:p>
            <a:pPr marL="285750" indent="-285750">
              <a:buFont typeface="Arial" panose="020B0604020202020204" pitchFamily="34" charset="0"/>
              <a:buChar char="•"/>
            </a:pPr>
            <a:endParaRPr lang="en-US" sz="16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1280" y="2509222"/>
            <a:ext cx="2417758" cy="183955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0800" y="405818"/>
            <a:ext cx="2417758" cy="1931564"/>
          </a:xfrm>
          <a:prstGeom prst="rect">
            <a:avLst/>
          </a:prstGeom>
        </p:spPr>
      </p:pic>
      <p:pic>
        <p:nvPicPr>
          <p:cNvPr id="6" name="Content Placeholder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4553628"/>
            <a:ext cx="2417758" cy="2234268"/>
          </a:xfrm>
          <a:prstGeom prst="rect">
            <a:avLst/>
          </a:prstGeom>
        </p:spPr>
      </p:pic>
    </p:spTree>
    <p:extLst>
      <p:ext uri="{BB962C8B-B14F-4D97-AF65-F5344CB8AC3E}">
        <p14:creationId xmlns:p14="http://schemas.microsoft.com/office/powerpoint/2010/main" val="2440125894"/>
      </p:ext>
    </p:extLst>
  </p:cSld>
  <p:clrMapOvr>
    <a:masterClrMapping/>
  </p:clrMapOvr>
  <p:transition spd="slow"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1336" y="-76200"/>
            <a:ext cx="9144000" cy="6934200"/>
          </a:xfrm>
          <a:prstGeom prst="rect">
            <a:avLst/>
          </a:prstGeom>
        </p:spPr>
      </p:pic>
      <p:sp>
        <p:nvSpPr>
          <p:cNvPr id="2" name="Title 1"/>
          <p:cNvSpPr>
            <a:spLocks noGrp="1"/>
          </p:cNvSpPr>
          <p:nvPr>
            <p:ph type="title"/>
          </p:nvPr>
        </p:nvSpPr>
        <p:spPr>
          <a:xfrm>
            <a:off x="838200" y="304800"/>
            <a:ext cx="8077200" cy="1143000"/>
          </a:xfrm>
        </p:spPr>
        <p:txBody>
          <a:bodyPr/>
          <a:lstStyle/>
          <a:p>
            <a:pPr algn="l"/>
            <a:r>
              <a:rPr lang="en-US" b="1" dirty="0" smtClean="0">
                <a:solidFill>
                  <a:srgbClr val="FFC000"/>
                </a:solidFill>
                <a:effectLst>
                  <a:outerShdw blurRad="38100" dist="38100" dir="2700000" algn="tl">
                    <a:srgbClr val="000000">
                      <a:alpha val="43137"/>
                    </a:srgbClr>
                  </a:outerShdw>
                </a:effectLst>
              </a:rPr>
              <a:t>Category C</a:t>
            </a:r>
            <a:endParaRPr lang="en-US"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914400" y="1560576"/>
            <a:ext cx="7086600" cy="1661993"/>
          </a:xfrm>
          <a:prstGeom prst="rect">
            <a:avLst/>
          </a:prstGeom>
          <a:noFill/>
        </p:spPr>
        <p:txBody>
          <a:bodyPr wrap="square" rtlCol="0">
            <a:spAutoFit/>
          </a:bodyPr>
          <a:lstStyle/>
          <a:p>
            <a:pPr lvl="0"/>
            <a:r>
              <a:rPr lang="en-US" sz="2800" dirty="0" smtClean="0">
                <a:latin typeface="+mj-lt"/>
              </a:rPr>
              <a:t>A </a:t>
            </a:r>
            <a:r>
              <a:rPr lang="en-US" sz="2800" dirty="0">
                <a:latin typeface="+mj-lt"/>
              </a:rPr>
              <a:t>farm wagon, farm trailer, manure trailer, or trailer adapted to be towed by or to tow or pull, another implement of husbandry.</a:t>
            </a:r>
          </a:p>
          <a:p>
            <a:endParaRPr lang="en-US" dirty="0"/>
          </a:p>
        </p:txBody>
      </p:sp>
    </p:spTree>
    <p:extLst>
      <p:ext uri="{BB962C8B-B14F-4D97-AF65-F5344CB8AC3E}">
        <p14:creationId xmlns:p14="http://schemas.microsoft.com/office/powerpoint/2010/main" val="110463069"/>
      </p:ext>
    </p:extLst>
  </p:cSld>
  <p:clrMapOvr>
    <a:masterClrMapping/>
  </p:clrMapOvr>
  <p:transition spd="slow"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4 - Grasslands_v8">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dirty="0" smtClean="0">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lnDef>
      <a:spPr>
        <a:ln>
          <a:solidFill>
            <a:schemeClr val="accent2"/>
          </a:solidFill>
        </a:ln>
      </a:spPr>
      <a:bodyPr/>
      <a:lstStyle/>
      <a:style>
        <a:lnRef idx="3">
          <a:schemeClr val="accent1"/>
        </a:lnRef>
        <a:fillRef idx="0">
          <a:schemeClr val="accent1"/>
        </a:fillRef>
        <a:effectRef idx="2">
          <a:schemeClr val="accent1"/>
        </a:effectRef>
        <a:fontRef idx="minor">
          <a:schemeClr val="tx1"/>
        </a:fontRef>
      </a:style>
    </a:lnDef>
    <a:txDef>
      <a:spPr>
        <a:noFill/>
      </a:spPr>
      <a:bodyPr wrap="square" rtlCol="0">
        <a:spAutoFit/>
      </a:bodyPr>
      <a:lstStyle>
        <a:defPPr algn="ctr">
          <a:defRPr dirty="0" smtClean="0"/>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8088</TotalTime>
  <Words>4093</Words>
  <Application>Microsoft Office PowerPoint</Application>
  <PresentationFormat>On-screen Show (4:3)</PresentationFormat>
  <Paragraphs>1174</Paragraphs>
  <Slides>60</Slides>
  <Notes>44</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44 - Grasslands_v8</vt:lpstr>
      <vt:lpstr>1_Office Theme</vt:lpstr>
      <vt:lpstr>Changes to Implement of Husbandry laws Act 377</vt:lpstr>
      <vt:lpstr>Why the change?</vt:lpstr>
      <vt:lpstr>Wisconsin Act  377 </vt:lpstr>
      <vt:lpstr>What changed? </vt:lpstr>
      <vt:lpstr>Implement of Husbandry (IoH)</vt:lpstr>
      <vt:lpstr>IoH Definition</vt:lpstr>
      <vt:lpstr>Category A </vt:lpstr>
      <vt:lpstr>Category B </vt:lpstr>
      <vt:lpstr>Category C</vt:lpstr>
      <vt:lpstr>IoH Definition – cont.</vt:lpstr>
      <vt:lpstr>IoH Definition – cont.</vt:lpstr>
      <vt:lpstr> IoH Height</vt:lpstr>
      <vt:lpstr> Length</vt:lpstr>
      <vt:lpstr>IoH Width</vt:lpstr>
      <vt:lpstr>Agricultural  Commercial Motor Vehicle (Ag CMV) 340.01 (1o)</vt:lpstr>
      <vt:lpstr>Agricultural CMV Definition </vt:lpstr>
      <vt:lpstr>Is it an Ag CMV?</vt:lpstr>
      <vt:lpstr>Is it an Ag CMV?</vt:lpstr>
      <vt:lpstr>Ag CMV </vt:lpstr>
      <vt:lpstr>Ag CMV Dimensions </vt:lpstr>
      <vt:lpstr>Ag CMV Dimensions </vt:lpstr>
      <vt:lpstr>Weight – IoH and Ag CMV </vt:lpstr>
      <vt:lpstr>Weight – IoH and Ag CMV </vt:lpstr>
      <vt:lpstr>Weight – IoH and Ag CMV </vt:lpstr>
      <vt:lpstr>Weight – IoH and Ag CMV </vt:lpstr>
      <vt:lpstr>PowerPoint Presentation</vt:lpstr>
      <vt:lpstr>Weight – Exemptions </vt:lpstr>
      <vt:lpstr>Weight – Category B Exemptions </vt:lpstr>
      <vt:lpstr>Weight – Category B Exemptions </vt:lpstr>
      <vt:lpstr>Weight – Category B Exemptions </vt:lpstr>
      <vt:lpstr>Weight – Fines </vt:lpstr>
      <vt:lpstr>State Patrol – Delayed Enforcement</vt:lpstr>
      <vt:lpstr>Dealer/Repair- Exemptions </vt:lpstr>
      <vt:lpstr>Dealer/Repair Exemptions</vt:lpstr>
      <vt:lpstr>PowerPoint Presentation</vt:lpstr>
      <vt:lpstr>        Lighting Standards</vt:lpstr>
      <vt:lpstr>“Wide” IoH</vt:lpstr>
      <vt:lpstr>     Wide IoH- Lighting/Marking      Standards</vt:lpstr>
      <vt:lpstr>Wide IoH- Lighting/Marking</vt:lpstr>
      <vt:lpstr>Wide IoH- Lighting/Marking</vt:lpstr>
      <vt:lpstr>Wide IoH- Lighting/Marking</vt:lpstr>
      <vt:lpstr>Wide IOH Exceeding 22 ft </vt:lpstr>
      <vt:lpstr>Wide IOH – Escort Exemption</vt:lpstr>
      <vt:lpstr>Ag Train Lighting/Marking</vt:lpstr>
      <vt:lpstr>347.245 –Identification emblem on certain slow moving vehicles</vt:lpstr>
      <vt:lpstr>347.24 (1) – “Lamps and reflectors on nonmotor vehicles and equipment”</vt:lpstr>
      <vt:lpstr>What does this  mean?</vt:lpstr>
      <vt:lpstr>During hours of darkness, any IOH that extends  4 feet or more to the left of the centerline of the power unit, requires</vt:lpstr>
      <vt:lpstr>Rules of the Road</vt:lpstr>
      <vt:lpstr>Rules of the Road</vt:lpstr>
      <vt:lpstr>Rules of the Road</vt:lpstr>
      <vt:lpstr>Rules of the Road</vt:lpstr>
      <vt:lpstr>PowerPoint Presentation</vt:lpstr>
      <vt:lpstr>Local MA options</vt:lpstr>
      <vt:lpstr>IoH/Ag CMV Permits</vt:lpstr>
      <vt:lpstr>IoH/Ag CMV Permits</vt:lpstr>
      <vt:lpstr>IoH/Ag CMV Permits</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Implements of Husbandry and Wisconsin Highways-What's Happened and What's Ahead</dc:title>
  <dc:creator>Cheryl</dc:creator>
  <cp:lastModifiedBy>Troy Larsen</cp:lastModifiedBy>
  <cp:revision>522</cp:revision>
  <dcterms:created xsi:type="dcterms:W3CDTF">2013-03-21T18:53:34Z</dcterms:created>
  <dcterms:modified xsi:type="dcterms:W3CDTF">2015-04-08T20:47:59Z</dcterms:modified>
</cp:coreProperties>
</file>